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3"/>
  </p:notesMasterIdLst>
  <p:sldIdLst>
    <p:sldId id="256" r:id="rId2"/>
    <p:sldId id="257" r:id="rId3"/>
    <p:sldId id="267" r:id="rId4"/>
    <p:sldId id="266" r:id="rId5"/>
    <p:sldId id="268" r:id="rId6"/>
    <p:sldId id="269" r:id="rId7"/>
    <p:sldId id="270" r:id="rId8"/>
    <p:sldId id="272" r:id="rId9"/>
    <p:sldId id="273" r:id="rId10"/>
    <p:sldId id="271" r:id="rId11"/>
    <p:sldId id="258" r:id="rId12"/>
    <p:sldId id="261" r:id="rId13"/>
    <p:sldId id="262" r:id="rId14"/>
    <p:sldId id="274" r:id="rId15"/>
    <p:sldId id="263" r:id="rId16"/>
    <p:sldId id="275" r:id="rId17"/>
    <p:sldId id="276" r:id="rId18"/>
    <p:sldId id="277" r:id="rId19"/>
    <p:sldId id="278" r:id="rId20"/>
    <p:sldId id="265" r:id="rId21"/>
    <p:sldId id="279"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77" d="100"/>
          <a:sy n="77" d="100"/>
        </p:scale>
        <p:origin x="-112" y="-2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E5AE1F-C1B1-E34E-BB8D-0D2B47ECDA57}" type="datetimeFigureOut">
              <a:rPr lang="en-US" smtClean="0"/>
              <a:t>5/17/11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177783-F988-DE48-A447-3CA7E777A178}"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9177783-F988-DE48-A447-3CA7E777A178}"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10995C-76E8-2843-857D-3FE3FDED202A}" type="datetimeFigureOut">
              <a:rPr lang="en-US" smtClean="0"/>
              <a:pPr/>
              <a:t>5/16/11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571F65-7723-E640-9DE5-6A1C500E87B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10995C-76E8-2843-857D-3FE3FDED202A}" type="datetimeFigureOut">
              <a:rPr lang="en-US" smtClean="0"/>
              <a:pPr/>
              <a:t>5/16/11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571F65-7723-E640-9DE5-6A1C500E87B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10995C-76E8-2843-857D-3FE3FDED202A}" type="datetimeFigureOut">
              <a:rPr lang="en-US" smtClean="0"/>
              <a:pPr/>
              <a:t>5/16/11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571F65-7723-E640-9DE5-6A1C500E87B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10995C-76E8-2843-857D-3FE3FDED202A}" type="datetimeFigureOut">
              <a:rPr lang="en-US" smtClean="0"/>
              <a:pPr/>
              <a:t>5/16/11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571F65-7723-E640-9DE5-6A1C500E87B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10995C-76E8-2843-857D-3FE3FDED202A}" type="datetimeFigureOut">
              <a:rPr lang="en-US" smtClean="0"/>
              <a:pPr/>
              <a:t>5/16/11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571F65-7723-E640-9DE5-6A1C500E87B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10995C-76E8-2843-857D-3FE3FDED202A}" type="datetimeFigureOut">
              <a:rPr lang="en-US" smtClean="0"/>
              <a:pPr/>
              <a:t>5/16/11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571F65-7723-E640-9DE5-6A1C500E87B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F10995C-76E8-2843-857D-3FE3FDED202A}" type="datetimeFigureOut">
              <a:rPr lang="en-US" smtClean="0"/>
              <a:pPr/>
              <a:t>5/16/11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571F65-7723-E640-9DE5-6A1C500E87B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10995C-76E8-2843-857D-3FE3FDED202A}" type="datetimeFigureOut">
              <a:rPr lang="en-US" smtClean="0"/>
              <a:pPr/>
              <a:t>5/16/11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571F65-7723-E640-9DE5-6A1C500E87B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10995C-76E8-2843-857D-3FE3FDED202A}" type="datetimeFigureOut">
              <a:rPr lang="en-US" smtClean="0"/>
              <a:pPr/>
              <a:t>5/16/11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571F65-7723-E640-9DE5-6A1C500E87B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10995C-76E8-2843-857D-3FE3FDED202A}" type="datetimeFigureOut">
              <a:rPr lang="en-US" smtClean="0"/>
              <a:pPr/>
              <a:t>5/16/11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571F65-7723-E640-9DE5-6A1C500E87B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10995C-76E8-2843-857D-3FE3FDED202A}" type="datetimeFigureOut">
              <a:rPr lang="en-US" smtClean="0"/>
              <a:pPr/>
              <a:t>5/16/11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571F65-7723-E640-9DE5-6A1C500E87B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10995C-76E8-2843-857D-3FE3FDED202A}" type="datetimeFigureOut">
              <a:rPr lang="en-US" smtClean="0"/>
              <a:pPr/>
              <a:t>5/16/11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571F65-7723-E640-9DE5-6A1C500E87B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David Radich</a:t>
            </a:r>
            <a:endParaRPr lang="en-US" dirty="0"/>
          </a:p>
        </p:txBody>
      </p:sp>
      <p:pic>
        <p:nvPicPr>
          <p:cNvPr id="4" name="Picture 3" descr="gas-prices-rising_1.jpeg"/>
          <p:cNvPicPr>
            <a:picLocks noChangeAspect="1"/>
          </p:cNvPicPr>
          <p:nvPr/>
        </p:nvPicPr>
        <p:blipFill>
          <a:blip r:embed="rId3">
            <a:alphaModFix amt="18000"/>
          </a:blip>
          <a:stretch>
            <a:fillRect/>
          </a:stretch>
        </p:blipFill>
        <p:spPr>
          <a:xfrm>
            <a:off x="0" y="0"/>
            <a:ext cx="9144000" cy="6788150"/>
          </a:xfrm>
          <a:prstGeom prst="rect">
            <a:avLst/>
          </a:prstGeom>
        </p:spPr>
      </p:pic>
      <p:sp>
        <p:nvSpPr>
          <p:cNvPr id="5" name="Title 4"/>
          <p:cNvSpPr>
            <a:spLocks noGrp="1"/>
          </p:cNvSpPr>
          <p:nvPr>
            <p:ph type="ctrTitle"/>
          </p:nvPr>
        </p:nvSpPr>
        <p:spPr>
          <a:xfrm>
            <a:off x="685800" y="1395412"/>
            <a:ext cx="7772400" cy="1470025"/>
          </a:xfrm>
        </p:spPr>
        <p:txBody>
          <a:bodyPr>
            <a:normAutofit/>
          </a:bodyPr>
          <a:lstStyle/>
          <a:p>
            <a:r>
              <a:rPr lang="en-US" sz="5400" i="1" dirty="0" smtClean="0"/>
              <a:t>Gas Prices</a:t>
            </a:r>
            <a:endParaRPr lang="en-US" sz="5400" i="1" dirty="0"/>
          </a:p>
        </p:txBody>
      </p:sp>
      <p:sp>
        <p:nvSpPr>
          <p:cNvPr id="6" name="TextBox 5"/>
          <p:cNvSpPr txBox="1"/>
          <p:nvPr/>
        </p:nvSpPr>
        <p:spPr>
          <a:xfrm>
            <a:off x="3579252" y="4536260"/>
            <a:ext cx="2111264" cy="369332"/>
          </a:xfrm>
          <a:prstGeom prst="rect">
            <a:avLst/>
          </a:prstGeom>
          <a:noFill/>
        </p:spPr>
        <p:txBody>
          <a:bodyPr wrap="square" rtlCol="0">
            <a:spAutoFit/>
          </a:bodyPr>
          <a:lstStyle/>
          <a:p>
            <a:r>
              <a:rPr lang="en-US" dirty="0" smtClean="0"/>
              <a:t>APUSH period 4</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Third Cause of why Gas prices are rising</a:t>
            </a:r>
            <a:endParaRPr lang="en-US" dirty="0"/>
          </a:p>
        </p:txBody>
      </p:sp>
      <p:sp>
        <p:nvSpPr>
          <p:cNvPr id="3" name="Content Placeholder 2"/>
          <p:cNvSpPr>
            <a:spLocks noGrp="1"/>
          </p:cNvSpPr>
          <p:nvPr>
            <p:ph idx="1"/>
          </p:nvPr>
        </p:nvSpPr>
        <p:spPr>
          <a:xfrm>
            <a:off x="457200" y="1868342"/>
            <a:ext cx="4588949" cy="4989658"/>
          </a:xfrm>
        </p:spPr>
        <p:txBody>
          <a:bodyPr>
            <a:normAutofit fontScale="70000" lnSpcReduction="20000"/>
          </a:bodyPr>
          <a:lstStyle/>
          <a:p>
            <a:r>
              <a:rPr lang="en-US" dirty="0" smtClean="0"/>
              <a:t>There are conflicts between the middle eastern countries over oil.  </a:t>
            </a:r>
          </a:p>
          <a:p>
            <a:r>
              <a:rPr lang="en-US" dirty="0" smtClean="0"/>
              <a:t>There are civil unrests within the OPEC countries that purchased oil. There is a sense of uncertainty of what is going to happen to the countries so the demand for oil is high with the European countries involved.</a:t>
            </a:r>
          </a:p>
          <a:p>
            <a:r>
              <a:rPr lang="en-US" dirty="0" smtClean="0"/>
              <a:t> There is a high demand from the Europeans  for oil which creates a high demand from the United States as well to purchase oil.  This high demand and competition causes gas prices to increase.</a:t>
            </a:r>
            <a:endParaRPr lang="en-US" dirty="0"/>
          </a:p>
        </p:txBody>
      </p:sp>
      <p:pic>
        <p:nvPicPr>
          <p:cNvPr id="4" name="Picture 3" descr="opec.jpeg"/>
          <p:cNvPicPr>
            <a:picLocks noChangeAspect="1"/>
          </p:cNvPicPr>
          <p:nvPr/>
        </p:nvPicPr>
        <p:blipFill>
          <a:blip r:embed="rId2">
            <a:alphaModFix amt="23000"/>
          </a:blip>
          <a:stretch>
            <a:fillRect/>
          </a:stretch>
        </p:blipFill>
        <p:spPr>
          <a:xfrm>
            <a:off x="0" y="0"/>
            <a:ext cx="9144000" cy="6858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Picture 3"/>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67_richard-nixon.jpg"/>
          <p:cNvPicPr>
            <a:picLocks noChangeAspect="1"/>
          </p:cNvPicPr>
          <p:nvPr/>
        </p:nvPicPr>
        <p:blipFill>
          <a:blip r:embed="rId2">
            <a:alphaModFix amt="39000"/>
          </a:blip>
          <a:stretch>
            <a:fillRect/>
          </a:stretch>
        </p:blipFill>
        <p:spPr>
          <a:xfrm>
            <a:off x="0" y="0"/>
            <a:ext cx="9144000" cy="6858000"/>
          </a:xfrm>
          <a:prstGeom prst="rect">
            <a:avLst/>
          </a:prstGeom>
        </p:spPr>
      </p:pic>
      <p:sp>
        <p:nvSpPr>
          <p:cNvPr id="8" name="TextBox 7"/>
          <p:cNvSpPr txBox="1"/>
          <p:nvPr/>
        </p:nvSpPr>
        <p:spPr>
          <a:xfrm>
            <a:off x="4164575" y="1630303"/>
            <a:ext cx="4485967" cy="4431982"/>
          </a:xfrm>
          <a:prstGeom prst="rect">
            <a:avLst/>
          </a:prstGeom>
          <a:noFill/>
        </p:spPr>
        <p:txBody>
          <a:bodyPr wrap="square" rtlCol="0">
            <a:spAutoFit/>
          </a:bodyPr>
          <a:lstStyle/>
          <a:p>
            <a:r>
              <a:rPr lang="en-US" sz="2200" dirty="0" smtClean="0"/>
              <a:t>Nixon’s change in the gold standard by ending it and then fixing the value of the dollar.  This is connected with how nowadays the dollar is used with trading oil, and it has a big impact on why the prices of gas is raising.  Nixon lowers the value of the dollar which is what is occurring now where the value of the dollar is dropping.  It just ended up in hurting the economy.  Look what is happening today, our economy is not doing so well.</a:t>
            </a:r>
          </a:p>
          <a:p>
            <a:endParaRPr lang="en-US" dirty="0"/>
          </a:p>
        </p:txBody>
      </p:sp>
      <p:sp>
        <p:nvSpPr>
          <p:cNvPr id="9" name="TextBox 8"/>
          <p:cNvSpPr txBox="1"/>
          <p:nvPr/>
        </p:nvSpPr>
        <p:spPr>
          <a:xfrm>
            <a:off x="858189" y="566316"/>
            <a:ext cx="7792353" cy="584776"/>
          </a:xfrm>
          <a:prstGeom prst="rect">
            <a:avLst/>
          </a:prstGeom>
          <a:noFill/>
        </p:spPr>
        <p:txBody>
          <a:bodyPr wrap="square" rtlCol="0">
            <a:spAutoFit/>
          </a:bodyPr>
          <a:lstStyle/>
          <a:p>
            <a:pPr algn="ctr"/>
            <a:r>
              <a:rPr lang="en-US" sz="3200" dirty="0" smtClean="0"/>
              <a:t>Connection with Nixon’s presidency</a:t>
            </a:r>
            <a:endParaRPr lang="en-US" sz="3200"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Oil crisis of 1973</a:t>
            </a:r>
            <a:endParaRPr lang="en-US" dirty="0"/>
          </a:p>
        </p:txBody>
      </p:sp>
      <p:pic>
        <p:nvPicPr>
          <p:cNvPr id="5" name="Picture 4" descr="oil-crisis.jpg"/>
          <p:cNvPicPr>
            <a:picLocks noChangeAspect="1"/>
          </p:cNvPicPr>
          <p:nvPr/>
        </p:nvPicPr>
        <p:blipFill>
          <a:blip r:embed="rId2">
            <a:alphaModFix amt="36000"/>
          </a:blip>
          <a:stretch>
            <a:fillRect/>
          </a:stretch>
        </p:blipFill>
        <p:spPr>
          <a:xfrm>
            <a:off x="0" y="0"/>
            <a:ext cx="9129661" cy="6945313"/>
          </a:xfrm>
          <a:prstGeom prst="rect">
            <a:avLst/>
          </a:prstGeom>
        </p:spPr>
      </p:pic>
      <p:sp>
        <p:nvSpPr>
          <p:cNvPr id="6" name="TextBox 5"/>
          <p:cNvSpPr txBox="1"/>
          <p:nvPr/>
        </p:nvSpPr>
        <p:spPr>
          <a:xfrm>
            <a:off x="457200" y="1801914"/>
            <a:ext cx="3679269" cy="3970318"/>
          </a:xfrm>
          <a:prstGeom prst="rect">
            <a:avLst/>
          </a:prstGeom>
          <a:noFill/>
        </p:spPr>
        <p:txBody>
          <a:bodyPr wrap="square" rtlCol="0">
            <a:spAutoFit/>
          </a:bodyPr>
          <a:lstStyle/>
          <a:p>
            <a:r>
              <a:rPr lang="en-US" dirty="0" smtClean="0"/>
              <a:t>A war was occurring during the time between Israel and Egypt and Syria. Middle Eastern Arab states stopped exporting oil to the United States and increased the cost of oil exported to western Israel to get the support of them.  The speed limit was lowered and energy was conserved.  The rising oil prices benefited OPEC and hurt the United States.  At the time known as stagflation was a period of stagnant economic growth and inflation.</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of the Oil Crisis</a:t>
            </a:r>
            <a:endParaRPr lang="en-US" dirty="0"/>
          </a:p>
        </p:txBody>
      </p:sp>
      <p:pic>
        <p:nvPicPr>
          <p:cNvPr id="4" name="Picture 3" descr="the-oil-crisis-of-1973.jpeg"/>
          <p:cNvPicPr>
            <a:picLocks noChangeAspect="1"/>
          </p:cNvPicPr>
          <p:nvPr/>
        </p:nvPicPr>
        <p:blipFill>
          <a:blip r:embed="rId2">
            <a:alphaModFix amt="34000"/>
          </a:blip>
          <a:stretch>
            <a:fillRect/>
          </a:stretch>
        </p:blipFill>
        <p:spPr>
          <a:xfrm>
            <a:off x="79382" y="0"/>
            <a:ext cx="9144000" cy="6858000"/>
          </a:xfrm>
          <a:prstGeom prst="rect">
            <a:avLst/>
          </a:prstGeom>
        </p:spPr>
      </p:pic>
      <p:sp>
        <p:nvSpPr>
          <p:cNvPr id="5" name="TextBox 4"/>
          <p:cNvSpPr txBox="1"/>
          <p:nvPr/>
        </p:nvSpPr>
        <p:spPr>
          <a:xfrm>
            <a:off x="457200" y="1784753"/>
            <a:ext cx="4846621" cy="4524316"/>
          </a:xfrm>
          <a:prstGeom prst="rect">
            <a:avLst/>
          </a:prstGeom>
          <a:noFill/>
        </p:spPr>
        <p:txBody>
          <a:bodyPr wrap="square" rtlCol="0">
            <a:spAutoFit/>
          </a:bodyPr>
          <a:lstStyle/>
          <a:p>
            <a:r>
              <a:rPr lang="en-US" dirty="0" smtClean="0"/>
              <a:t>“The immediate results of the Oil Crisis were dramatic. Prices of gasoline quadrupled, rising from just 25 cents to over a dollar in just a few months. The American Automobile Association recorded that up to twenty percent of the country’s gas stations had no fuel one week during the crisis. In some places drivers were forced to wait in line for two to three hours to get gas (</a:t>
            </a:r>
            <a:r>
              <a:rPr lang="en-US" dirty="0" err="1" smtClean="0"/>
              <a:t>Frum</a:t>
            </a:r>
            <a:r>
              <a:rPr lang="en-US" dirty="0" smtClean="0"/>
              <a:t>, p.320). The total consumption of oil in the U.S. dropped twenty percent. This was due to the effort of the public to conserve oil and money. There was an instant drop in the number of homes created with gas heat, because other forms of energy were more affordable at this time (Arab Oil Embargo of 1073-74).” (Sarah Horton)</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Opecrev.gif"/>
          <p:cNvPicPr>
            <a:picLocks noGrp="1" noChangeAspect="1"/>
          </p:cNvPicPr>
          <p:nvPr>
            <p:ph idx="1"/>
          </p:nvPr>
        </p:nvPicPr>
        <p:blipFill>
          <a:blip r:embed="rId2"/>
          <a:srcRect l="-22424" r="-22424"/>
          <a:stretch>
            <a:fillRect/>
          </a:stretch>
        </p:blipFill>
        <p:spPr>
          <a:xfrm>
            <a:off x="-2100203" y="0"/>
            <a:ext cx="13325309" cy="6858000"/>
          </a:xfr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 What are three main causes to the increase in gas prices currently?</a:t>
            </a:r>
            <a:endParaRPr lang="en-US" dirty="0"/>
          </a:p>
        </p:txBody>
      </p:sp>
      <p:sp>
        <p:nvSpPr>
          <p:cNvPr id="3" name="Content Placeholder 2"/>
          <p:cNvSpPr>
            <a:spLocks noGrp="1"/>
          </p:cNvSpPr>
          <p:nvPr>
            <p:ph idx="1"/>
          </p:nvPr>
        </p:nvSpPr>
        <p:spPr>
          <a:xfrm>
            <a:off x="457200" y="2332037"/>
            <a:ext cx="8229600" cy="4525963"/>
          </a:xfrm>
        </p:spPr>
        <p:txBody>
          <a:bodyPr/>
          <a:lstStyle/>
          <a:p>
            <a:pPr algn="ctr"/>
            <a:r>
              <a:rPr lang="en-US" sz="2400" b="1" dirty="0" smtClean="0"/>
              <a:t>Gas prices </a:t>
            </a:r>
            <a:r>
              <a:rPr lang="en-US" sz="2400" b="1" dirty="0" smtClean="0"/>
              <a:t>are increasing in price due </a:t>
            </a:r>
            <a:r>
              <a:rPr lang="en-US" sz="2400" b="1" dirty="0" smtClean="0"/>
              <a:t>to inflation, high demand rates in the United </a:t>
            </a:r>
            <a:r>
              <a:rPr lang="en-US" sz="2400" b="1" dirty="0" smtClean="0"/>
              <a:t>States because of competition with OPEC countries, </a:t>
            </a:r>
            <a:r>
              <a:rPr lang="en-US" sz="2400" b="1" dirty="0" smtClean="0"/>
              <a:t>and</a:t>
            </a:r>
            <a:r>
              <a:rPr lang="en-US" sz="2400" b="1" dirty="0" smtClean="0"/>
              <a:t> because </a:t>
            </a:r>
            <a:r>
              <a:rPr lang="en-US" sz="2400" b="1" dirty="0" smtClean="0"/>
              <a:t>the Obama administration is putting restrictions on </a:t>
            </a:r>
            <a:r>
              <a:rPr lang="en-US" sz="2400" b="1" dirty="0" smtClean="0"/>
              <a:t>drilling offshore. </a:t>
            </a:r>
          </a:p>
          <a:p>
            <a:endParaRPr lang="en-US" dirty="0"/>
          </a:p>
        </p:txBody>
      </p:sp>
      <p:pic>
        <p:nvPicPr>
          <p:cNvPr id="4" name="Picture 3" descr="gasoline.jpg"/>
          <p:cNvPicPr>
            <a:picLocks noChangeAspect="1"/>
          </p:cNvPicPr>
          <p:nvPr/>
        </p:nvPicPr>
        <p:blipFill>
          <a:blip r:embed="rId2">
            <a:alphaModFix amt="18000"/>
          </a:blip>
          <a:stretch>
            <a:fillRect/>
          </a:stretch>
        </p:blipFill>
        <p:spPr>
          <a:xfrm>
            <a:off x="0" y="0"/>
            <a:ext cx="9144000" cy="6859669"/>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 you think Obama’s administration is doing good by preventing the United States from drilling oil on the shore?</a:t>
            </a:r>
            <a:endParaRPr lang="en-US" dirty="0"/>
          </a:p>
        </p:txBody>
      </p:sp>
      <p:pic>
        <p:nvPicPr>
          <p:cNvPr id="4" name="Picture 3" descr="obama-cabinet-by-aaron-yendall.jpg"/>
          <p:cNvPicPr>
            <a:picLocks noChangeAspect="1"/>
          </p:cNvPicPr>
          <p:nvPr/>
        </p:nvPicPr>
        <p:blipFill>
          <a:blip r:embed="rId2">
            <a:alphaModFix amt="24000"/>
          </a:blip>
          <a:stretch>
            <a:fillRect/>
          </a:stretch>
        </p:blipFill>
        <p:spPr>
          <a:xfrm>
            <a:off x="0" y="-1"/>
            <a:ext cx="9144000" cy="6858001"/>
          </a:xfrm>
          <a:prstGeom prst="rect">
            <a:avLst/>
          </a:prstGeom>
        </p:spPr>
      </p:pic>
      <p:sp>
        <p:nvSpPr>
          <p:cNvPr id="5" name="TextBox 4"/>
          <p:cNvSpPr txBox="1"/>
          <p:nvPr/>
        </p:nvSpPr>
        <p:spPr>
          <a:xfrm>
            <a:off x="2314222" y="2173111"/>
            <a:ext cx="4318000" cy="4247317"/>
          </a:xfrm>
          <a:prstGeom prst="rect">
            <a:avLst/>
          </a:prstGeom>
          <a:noFill/>
        </p:spPr>
        <p:txBody>
          <a:bodyPr wrap="square" rtlCol="0">
            <a:spAutoFit/>
          </a:bodyPr>
          <a:lstStyle/>
          <a:p>
            <a:r>
              <a:rPr lang="en-US" dirty="0" smtClean="0"/>
              <a:t>In my opinion, I feel that by stopping the drilling to the offshore where we can get a lot of oil is a bad idea.  Obama says he wants to use other energy to help out the economy because oil is a cause of global warming (Well global warming hasn’t been proven).  Oil is needed in the United States for things to flow and work.  The United States highly depends on it and it would help the economy money wise as well.  Gas would go down and more money would be spent on oil because the prices go down thus making the regulation of money much better.  So I feel that banning offshore drilling is a bad idea.</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1149"/>
            <a:ext cx="8229600" cy="1143000"/>
          </a:xfrm>
        </p:spPr>
        <p:txBody>
          <a:bodyPr>
            <a:normAutofit fontScale="90000"/>
          </a:bodyPr>
          <a:lstStyle/>
          <a:p>
            <a:r>
              <a:rPr lang="en-US" dirty="0" smtClean="0"/>
              <a:t>What did Nixon do in thinking that he would be able to “promote exports by making American good cheaper overseas” which ended up hurting the economy? </a:t>
            </a:r>
            <a:endParaRPr lang="en-US" dirty="0"/>
          </a:p>
        </p:txBody>
      </p:sp>
      <p:pic>
        <p:nvPicPr>
          <p:cNvPr id="4" name="Picture 3" descr="oil_gas2.jpg"/>
          <p:cNvPicPr>
            <a:picLocks noChangeAspect="1"/>
          </p:cNvPicPr>
          <p:nvPr/>
        </p:nvPicPr>
        <p:blipFill>
          <a:blip r:embed="rId2">
            <a:alphaModFix amt="21000"/>
          </a:blip>
          <a:stretch>
            <a:fillRect/>
          </a:stretch>
        </p:blipFill>
        <p:spPr>
          <a:xfrm>
            <a:off x="0" y="0"/>
            <a:ext cx="9144000" cy="6864920"/>
          </a:xfrm>
          <a:prstGeom prst="rect">
            <a:avLst/>
          </a:prstGeom>
        </p:spPr>
      </p:pic>
      <p:sp>
        <p:nvSpPr>
          <p:cNvPr id="5" name="TextBox 4"/>
          <p:cNvSpPr txBox="1"/>
          <p:nvPr/>
        </p:nvSpPr>
        <p:spPr>
          <a:xfrm>
            <a:off x="1989667" y="3725333"/>
            <a:ext cx="5418667" cy="1754327"/>
          </a:xfrm>
          <a:prstGeom prst="rect">
            <a:avLst/>
          </a:prstGeom>
          <a:noFill/>
        </p:spPr>
        <p:txBody>
          <a:bodyPr wrap="square" rtlCol="0">
            <a:spAutoFit/>
          </a:bodyPr>
          <a:lstStyle/>
          <a:p>
            <a:r>
              <a:rPr lang="en-US" dirty="0" smtClean="0"/>
              <a:t>While Nixon is president he decides to lower the value of the dollar.  He thinks this will help export more goods, make more money, and help the economy.  However this hurts the United States economy because the US hits a period of stagflation where there is inflation in the dollar and also stagnant growth in the economy.</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did Rising oil price hurt the economy during the 1970’s?   </a:t>
            </a:r>
            <a:endParaRPr lang="en-US" dirty="0"/>
          </a:p>
        </p:txBody>
      </p:sp>
      <p:pic>
        <p:nvPicPr>
          <p:cNvPr id="4" name="Picture 3" descr="rising-oil-price.jpg"/>
          <p:cNvPicPr>
            <a:picLocks noChangeAspect="1"/>
          </p:cNvPicPr>
          <p:nvPr/>
        </p:nvPicPr>
        <p:blipFill>
          <a:blip r:embed="rId2">
            <a:alphaModFix amt="18000"/>
          </a:blip>
          <a:stretch>
            <a:fillRect/>
          </a:stretch>
        </p:blipFill>
        <p:spPr>
          <a:xfrm>
            <a:off x="0" y="0"/>
            <a:ext cx="9144000" cy="6858000"/>
          </a:xfrm>
          <a:prstGeom prst="rect">
            <a:avLst/>
          </a:prstGeom>
        </p:spPr>
      </p:pic>
      <p:sp>
        <p:nvSpPr>
          <p:cNvPr id="7" name="TextBox 6"/>
          <p:cNvSpPr txBox="1"/>
          <p:nvPr/>
        </p:nvSpPr>
        <p:spPr>
          <a:xfrm>
            <a:off x="917222" y="2210396"/>
            <a:ext cx="5065889" cy="3139321"/>
          </a:xfrm>
          <a:prstGeom prst="rect">
            <a:avLst/>
          </a:prstGeom>
          <a:noFill/>
        </p:spPr>
        <p:txBody>
          <a:bodyPr wrap="square" rtlCol="0">
            <a:spAutoFit/>
          </a:bodyPr>
          <a:lstStyle/>
          <a:p>
            <a:r>
              <a:rPr lang="en-US" dirty="0" smtClean="0"/>
              <a:t>Rising Oil prices hurt the United States economy because it was a factor that contributed to stagflation.  The misery index at the time was at 10.8 which is not good.  There was high unemployment and high inflation rates.  As the prices on gas rose more people went from cars that used up a lot of gas to smaller cars that didn’t use up as much gas.  Oil in itself hurt the economy because there was not much being exported to the United States, and there was a high demand for oil because of the cars and factories.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creen shot 2011-05-16 at 9.59.43 PM.png"/>
          <p:cNvPicPr>
            <a:picLocks noChangeAspect="1"/>
          </p:cNvPicPr>
          <p:nvPr/>
        </p:nvPicPr>
        <p:blipFill>
          <a:blip r:embed="rId2">
            <a:alphaModFix amt="32000"/>
          </a:blip>
          <a:stretch>
            <a:fillRect/>
          </a:stretch>
        </p:blipFill>
        <p:spPr>
          <a:xfrm>
            <a:off x="0" y="-32073"/>
            <a:ext cx="9144000" cy="6890073"/>
          </a:xfrm>
          <a:prstGeom prst="rect">
            <a:avLst/>
          </a:prstGeom>
        </p:spPr>
      </p:pic>
      <p:sp>
        <p:nvSpPr>
          <p:cNvPr id="5" name="TextBox 4"/>
          <p:cNvSpPr txBox="1"/>
          <p:nvPr/>
        </p:nvSpPr>
        <p:spPr>
          <a:xfrm>
            <a:off x="595113" y="2591192"/>
            <a:ext cx="8074207" cy="2862322"/>
          </a:xfrm>
          <a:prstGeom prst="rect">
            <a:avLst/>
          </a:prstGeom>
          <a:noFill/>
        </p:spPr>
        <p:txBody>
          <a:bodyPr wrap="square" rtlCol="0">
            <a:spAutoFit/>
          </a:bodyPr>
          <a:lstStyle/>
          <a:p>
            <a:pPr algn="ctr"/>
            <a:r>
              <a:rPr lang="en-US" sz="3600" b="1" dirty="0" smtClean="0"/>
              <a:t>Gas </a:t>
            </a:r>
            <a:r>
              <a:rPr lang="en-US" sz="3600" b="1" dirty="0" smtClean="0"/>
              <a:t>prices are rising</a:t>
            </a:r>
            <a:r>
              <a:rPr lang="en-US" sz="3600" b="1" dirty="0" smtClean="0"/>
              <a:t> due </a:t>
            </a:r>
            <a:r>
              <a:rPr lang="en-US" sz="3600" b="1" dirty="0" smtClean="0"/>
              <a:t>to inflation, high demand rates in the United </a:t>
            </a:r>
            <a:r>
              <a:rPr lang="en-US" sz="3600" b="1" dirty="0" smtClean="0"/>
              <a:t>States, </a:t>
            </a:r>
            <a:r>
              <a:rPr lang="en-US" sz="3600" b="1" dirty="0" smtClean="0"/>
              <a:t>and currently because the Obama administration is putting restrictions on drilling.</a:t>
            </a:r>
            <a:endParaRPr lang="en-US" sz="3600" b="1" dirty="0"/>
          </a:p>
        </p:txBody>
      </p:sp>
      <p:sp>
        <p:nvSpPr>
          <p:cNvPr id="6" name="TextBox 5"/>
          <p:cNvSpPr txBox="1"/>
          <p:nvPr/>
        </p:nvSpPr>
        <p:spPr>
          <a:xfrm>
            <a:off x="3168808" y="397658"/>
            <a:ext cx="5016210" cy="584776"/>
          </a:xfrm>
          <a:prstGeom prst="rect">
            <a:avLst/>
          </a:prstGeom>
          <a:noFill/>
        </p:spPr>
        <p:txBody>
          <a:bodyPr wrap="square" rtlCol="0">
            <a:spAutoFit/>
          </a:bodyPr>
          <a:lstStyle/>
          <a:p>
            <a:r>
              <a:rPr lang="en-US" sz="3200" b="1" dirty="0" smtClean="0"/>
              <a:t>Statement</a:t>
            </a:r>
            <a:endParaRPr lang="en-US" sz="3200" b="1"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748137" y="289790"/>
            <a:ext cx="7946827" cy="584776"/>
          </a:xfrm>
          <a:prstGeom prst="rect">
            <a:avLst/>
          </a:prstGeom>
          <a:noFill/>
        </p:spPr>
        <p:txBody>
          <a:bodyPr wrap="square" rtlCol="0">
            <a:spAutoFit/>
          </a:bodyPr>
          <a:lstStyle/>
          <a:p>
            <a:pPr algn="ctr"/>
            <a:r>
              <a:rPr lang="en-US" sz="3200" dirty="0" smtClean="0"/>
              <a:t>Primary Sources That help Give </a:t>
            </a:r>
            <a:r>
              <a:rPr lang="en-US" sz="3200" dirty="0" smtClean="0"/>
              <a:t>I</a:t>
            </a:r>
            <a:r>
              <a:rPr lang="en-US" sz="3200" dirty="0" smtClean="0"/>
              <a:t>nsight </a:t>
            </a:r>
            <a:endParaRPr lang="en-US" sz="3200" dirty="0"/>
          </a:p>
        </p:txBody>
      </p:sp>
      <p:pic>
        <p:nvPicPr>
          <p:cNvPr id="9" name="Picture 8" descr="Screen shot 2011-05-16 at 11.49.50 PM.png"/>
          <p:cNvPicPr>
            <a:picLocks noChangeAspect="1"/>
          </p:cNvPicPr>
          <p:nvPr/>
        </p:nvPicPr>
        <p:blipFill>
          <a:blip r:embed="rId2"/>
          <a:stretch>
            <a:fillRect/>
          </a:stretch>
        </p:blipFill>
        <p:spPr>
          <a:xfrm>
            <a:off x="250388" y="1510175"/>
            <a:ext cx="4054566" cy="4667816"/>
          </a:xfrm>
          <a:prstGeom prst="rect">
            <a:avLst/>
          </a:prstGeom>
        </p:spPr>
      </p:pic>
      <p:sp>
        <p:nvSpPr>
          <p:cNvPr id="10" name="TextBox 9"/>
          <p:cNvSpPr txBox="1"/>
          <p:nvPr/>
        </p:nvSpPr>
        <p:spPr>
          <a:xfrm>
            <a:off x="4579574" y="1166954"/>
            <a:ext cx="4115390" cy="5632312"/>
          </a:xfrm>
          <a:prstGeom prst="rect">
            <a:avLst/>
          </a:prstGeom>
          <a:noFill/>
        </p:spPr>
        <p:txBody>
          <a:bodyPr wrap="square" rtlCol="0">
            <a:spAutoFit/>
          </a:bodyPr>
          <a:lstStyle/>
          <a:p>
            <a:r>
              <a:rPr lang="en-US" dirty="0" smtClean="0"/>
              <a:t>The picture to the left is a  photo of the time period when the oil crisis was occurring.  This picture helps develop a sense of what it looked like in the past and how gas was being treated at the time.  This gives me a better visual as to how gas was being limited to people in the United States.</a:t>
            </a:r>
          </a:p>
          <a:p>
            <a:endParaRPr lang="en-US" dirty="0" smtClean="0"/>
          </a:p>
          <a:p>
            <a:r>
              <a:rPr lang="en-US" dirty="0" smtClean="0"/>
              <a:t>My dad also acts as a primary source.  He lived during the time and he was able to tell me what is was like during the time of the oil crisis in 1973.  I got a better understanding of the problems the economy was facing and the ideas that the </a:t>
            </a:r>
            <a:r>
              <a:rPr lang="en-US" dirty="0" smtClean="0"/>
              <a:t>M</a:t>
            </a:r>
            <a:r>
              <a:rPr lang="en-US" dirty="0" smtClean="0"/>
              <a:t>iddle </a:t>
            </a:r>
            <a:r>
              <a:rPr lang="en-US" dirty="0" smtClean="0"/>
              <a:t>E</a:t>
            </a:r>
            <a:r>
              <a:rPr lang="en-US" dirty="0" smtClean="0"/>
              <a:t>astern </a:t>
            </a:r>
            <a:r>
              <a:rPr lang="en-US" dirty="0" smtClean="0"/>
              <a:t>A</a:t>
            </a:r>
            <a:r>
              <a:rPr lang="en-US" dirty="0" smtClean="0"/>
              <a:t>rab countries had in mind in banning the export of oil to the United States.  It made it much more easier to relate to what is happening nowadays with gas prices rising.</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a:t>
            </a:r>
            <a:endParaRPr lang="en-US" dirty="0"/>
          </a:p>
        </p:txBody>
      </p:sp>
      <p:sp>
        <p:nvSpPr>
          <p:cNvPr id="3" name="Content Placeholder 2"/>
          <p:cNvSpPr>
            <a:spLocks noGrp="1"/>
          </p:cNvSpPr>
          <p:nvPr>
            <p:ph idx="1"/>
          </p:nvPr>
        </p:nvSpPr>
        <p:spPr/>
        <p:txBody>
          <a:bodyPr>
            <a:normAutofit fontScale="25000" lnSpcReduction="20000"/>
          </a:bodyPr>
          <a:lstStyle/>
          <a:p>
            <a:r>
              <a:rPr lang="en-US" dirty="0" err="1" smtClean="0"/>
              <a:t>http://abcnews.go.com/Business/gas-prices-oil-industry-bracing-fallout-libya/story?id</a:t>
            </a:r>
            <a:r>
              <a:rPr lang="en-US" dirty="0" smtClean="0"/>
              <a:t>=12967254</a:t>
            </a:r>
          </a:p>
          <a:p>
            <a:r>
              <a:rPr lang="en-US" dirty="0" err="1" smtClean="0"/>
              <a:t>http://en.wikipedia.org/wiki/Gasoline_and_diesel_usage_and_pricing</a:t>
            </a:r>
            <a:endParaRPr lang="en-US" dirty="0" smtClean="0"/>
          </a:p>
          <a:p>
            <a:r>
              <a:rPr lang="en-US" dirty="0" smtClean="0"/>
              <a:t>http://en.wikipedia.org/wiki/1973_oil_crisis</a:t>
            </a:r>
          </a:p>
          <a:p>
            <a:r>
              <a:rPr lang="en-US" dirty="0" err="1" smtClean="0"/>
              <a:t>http://www.visualeconomics.com/the-value-of-united-states-currency-in-circulation/</a:t>
            </a:r>
            <a:endParaRPr lang="en-US" dirty="0" smtClean="0"/>
          </a:p>
          <a:p>
            <a:r>
              <a:rPr lang="en-US" dirty="0" smtClean="0"/>
              <a:t>http://</a:t>
            </a:r>
            <a:r>
              <a:rPr lang="en-US" dirty="0" err="1" smtClean="0"/>
              <a:t>en.wikipedia.org</a:t>
            </a:r>
            <a:r>
              <a:rPr lang="en-US" dirty="0" smtClean="0"/>
              <a:t>/wiki/Gas-guzzler</a:t>
            </a:r>
          </a:p>
          <a:p>
            <a:r>
              <a:rPr lang="en-US" dirty="0" smtClean="0"/>
              <a:t>http://</a:t>
            </a:r>
            <a:r>
              <a:rPr lang="en-US" dirty="0" err="1" smtClean="0"/>
              <a:t>www.youtube.com/watch?v</a:t>
            </a:r>
            <a:r>
              <a:rPr lang="en-US" dirty="0" smtClean="0"/>
              <a:t>=</a:t>
            </a:r>
            <a:r>
              <a:rPr lang="en-US" dirty="0" err="1" smtClean="0"/>
              <a:t>Ekl-UVVlzqE&amp;feature</a:t>
            </a:r>
            <a:r>
              <a:rPr lang="en-US" dirty="0" smtClean="0"/>
              <a:t>=related</a:t>
            </a:r>
          </a:p>
          <a:p>
            <a:r>
              <a:rPr lang="en-US" dirty="0" err="1" smtClean="0"/>
              <a:t>http://www.inflationdata.com/inflation/inflation_rate/Gasoline_Inflation.asp</a:t>
            </a:r>
            <a:endParaRPr lang="en-US" dirty="0" smtClean="0"/>
          </a:p>
          <a:p>
            <a:r>
              <a:rPr lang="en-US" dirty="0" smtClean="0"/>
              <a:t>http://us-economy.yoexpert.com/how-it-works/does-inflation-cause-rising-gas-prices-1011.html</a:t>
            </a:r>
          </a:p>
          <a:p>
            <a:r>
              <a:rPr lang="en-US" dirty="0" smtClean="0"/>
              <a:t>http://www2.dothaneagle.com/news/2011/apr/25/aaa-us-dollar-decline-crude-oil-stocks-fuel-gas-pr-ar-1761414/</a:t>
            </a:r>
          </a:p>
          <a:p>
            <a:r>
              <a:rPr lang="en-US" dirty="0" smtClean="0"/>
              <a:t>http://www.heatingoil.com/blog/oil-prices-rise-despite-oversupply-and-opec-wins31315/</a:t>
            </a:r>
          </a:p>
          <a:p>
            <a:r>
              <a:rPr lang="en-US" dirty="0" smtClean="0"/>
              <a:t>http://</a:t>
            </a:r>
            <a:r>
              <a:rPr lang="en-US" dirty="0" err="1" smtClean="0"/>
              <a:t>online.wsj.com</a:t>
            </a:r>
            <a:endParaRPr lang="en-US" dirty="0" smtClean="0"/>
          </a:p>
          <a:p>
            <a:r>
              <a:rPr lang="en-US" dirty="0" smtClean="0"/>
              <a:t>https://mrski-apecon-2008.wikispaces.com/file/view/inflation-cartoon.jpg/111375965/inflation-cartoon.jpg</a:t>
            </a:r>
          </a:p>
          <a:p>
            <a:r>
              <a:rPr lang="en-US" dirty="0" smtClean="0"/>
              <a:t>http://www.bionomicfuel.com/wp-content/uploads/2008/10/gas-prices-rising_1.jpg</a:t>
            </a:r>
          </a:p>
          <a:p>
            <a:r>
              <a:rPr lang="en-US" dirty="0" smtClean="0"/>
              <a:t>http://www.istockphoto.com/file_thumbview_approve/678998/2/istockphoto_678998-money-wallpaper-high-res.jpg</a:t>
            </a:r>
          </a:p>
          <a:p>
            <a:r>
              <a:rPr lang="en-US" dirty="0" smtClean="0"/>
              <a:t>http://www.americansolutions.com/dhdn/2011/01/top-five-things-obama-has-done-to-raise-gasoline-prices.php</a:t>
            </a:r>
          </a:p>
          <a:p>
            <a:r>
              <a:rPr lang="en-US" dirty="0" smtClean="0"/>
              <a:t>http://www.progressinaction.com/wp-content/uploads/2010/03/obama-administration.jpg</a:t>
            </a:r>
          </a:p>
          <a:p>
            <a:r>
              <a:rPr lang="en-US" dirty="0" smtClean="0"/>
              <a:t>http://www.florida-beach-lifestyle.com/images/tax-money-sack-1c-500.jpg</a:t>
            </a:r>
          </a:p>
          <a:p>
            <a:r>
              <a:rPr lang="en-US" dirty="0" smtClean="0"/>
              <a:t>http://www.examiner.com/images/blog/EXID17532/images/Gulf_of_Mexico_oil_spill.jpg</a:t>
            </a:r>
          </a:p>
          <a:p>
            <a:r>
              <a:rPr lang="en-US" dirty="0" smtClean="0"/>
              <a:t>http://www.ngoilgas.com/media/media-news/news-thumb/100317/opec.jpg</a:t>
            </a:r>
          </a:p>
          <a:p>
            <a:r>
              <a:rPr lang="en-US" dirty="0" smtClean="0"/>
              <a:t>http://greenecon.net/wp-content/uploads/2007/09/oil_sd.jpg</a:t>
            </a:r>
          </a:p>
          <a:p>
            <a:r>
              <a:rPr lang="en-US" dirty="0" smtClean="0"/>
              <a:t>http://www.thesimplifiedinvestor.com/wp-content/uploads/2008/10/oil-price-graph.png</a:t>
            </a:r>
          </a:p>
          <a:p>
            <a:r>
              <a:rPr lang="en-US" dirty="0" smtClean="0"/>
              <a:t>http://www.mentalfloss.com/wp-content/uploads/2008/10/oil-crisis.jpg</a:t>
            </a:r>
          </a:p>
          <a:p>
            <a:r>
              <a:rPr lang="en-US" dirty="0" smtClean="0"/>
              <a:t>http://www.envirothonpa.org/documents/The1973OilCrisis.pdf</a:t>
            </a:r>
          </a:p>
          <a:p>
            <a:r>
              <a:rPr lang="en-US" dirty="0" smtClean="0"/>
              <a:t>http://pohdiaries.com/wp-content/uploads/2011/04/67_richard-nixon.jpg</a:t>
            </a:r>
          </a:p>
          <a:p>
            <a:r>
              <a:rPr lang="en-US" dirty="0" smtClean="0"/>
              <a:t>http://akorra.com/blog/wp-content/uploads/2009/03/the-oil-crisis-of-1973.jpg</a:t>
            </a:r>
          </a:p>
          <a:p>
            <a:r>
              <a:rPr lang="en-US" dirty="0" smtClean="0"/>
              <a:t>http://</a:t>
            </a:r>
            <a:r>
              <a:rPr lang="en-US" dirty="0" err="1" smtClean="0"/>
              <a:t>www.policypete.com/images/opecrev.gif</a:t>
            </a:r>
            <a:endParaRPr lang="en-US" dirty="0" smtClean="0"/>
          </a:p>
          <a:p>
            <a:r>
              <a:rPr lang="en-US" dirty="0" smtClean="0"/>
              <a:t>http://www.collectionscanada.gc.ca/education/091/008-prof-secondary-e-v6.jpg</a:t>
            </a:r>
          </a:p>
          <a:p>
            <a:r>
              <a:rPr lang="en-US" dirty="0" smtClean="0"/>
              <a:t>http://</a:t>
            </a:r>
            <a:r>
              <a:rPr lang="en-US" dirty="0" err="1" smtClean="0"/>
              <a:t>books.wwnorton.com/nortonebooks/Portal.aspx?SiteId</a:t>
            </a:r>
            <a:r>
              <a:rPr lang="en-US" dirty="0" smtClean="0"/>
              <a:t>=foner2v2_ebook3</a:t>
            </a:r>
          </a:p>
          <a:p>
            <a:r>
              <a:rPr lang="en-US" dirty="0" smtClean="0"/>
              <a:t>http://</a:t>
            </a:r>
            <a:r>
              <a:rPr lang="en-US" dirty="0" err="1" smtClean="0"/>
              <a:t>www.hbdthermoid.com/images/industrial_hose/gasoline.jpg</a:t>
            </a:r>
            <a:endParaRPr lang="en-US" dirty="0" smtClean="0"/>
          </a:p>
          <a:p>
            <a:r>
              <a:rPr lang="en-US" dirty="0" smtClean="0"/>
              <a:t>http://www.artofobama.com/wp-content/uploads/2980/obama-cabinet-by-aaron-yendall.jpg</a:t>
            </a:r>
          </a:p>
          <a:p>
            <a:r>
              <a:rPr lang="en-US" dirty="0" smtClean="0"/>
              <a:t>http://2.bp.blogspot.com/-D9wX7CoahEU/TWsNcgd2G0I/AAAAAAAAJuw/5xw1Ycy-cT8/s1600/oil_gas2.jpg</a:t>
            </a:r>
          </a:p>
          <a:p>
            <a:r>
              <a:rPr lang="en-US" dirty="0" smtClean="0"/>
              <a:t>http://www.heatingoil.com/wp-content/uploads/2009/11/rising-oil-price.jpg</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Cause of Gas </a:t>
            </a:r>
            <a:r>
              <a:rPr lang="en-US" dirty="0" smtClean="0"/>
              <a:t>P</a:t>
            </a:r>
            <a:r>
              <a:rPr lang="en-US" dirty="0" smtClean="0"/>
              <a:t>rice </a:t>
            </a:r>
            <a:r>
              <a:rPr lang="en-US" dirty="0" smtClean="0"/>
              <a:t>I</a:t>
            </a:r>
            <a:r>
              <a:rPr lang="en-US" dirty="0" smtClean="0"/>
              <a:t>ncrease</a:t>
            </a:r>
            <a:endParaRPr lang="en-US" dirty="0"/>
          </a:p>
        </p:txBody>
      </p:sp>
      <p:sp>
        <p:nvSpPr>
          <p:cNvPr id="3" name="Content Placeholder 2"/>
          <p:cNvSpPr>
            <a:spLocks noGrp="1"/>
          </p:cNvSpPr>
          <p:nvPr>
            <p:ph idx="1"/>
          </p:nvPr>
        </p:nvSpPr>
        <p:spPr>
          <a:xfrm>
            <a:off x="251933" y="1600200"/>
            <a:ext cx="4122818" cy="4525963"/>
          </a:xfrm>
        </p:spPr>
        <p:txBody>
          <a:bodyPr>
            <a:normAutofit fontScale="85000" lnSpcReduction="10000"/>
          </a:bodyPr>
          <a:lstStyle/>
          <a:p>
            <a:r>
              <a:rPr lang="en-US" dirty="0" smtClean="0"/>
              <a:t>The value of the United States Dollar is declining and that is causing the prices of gas to increase.</a:t>
            </a:r>
          </a:p>
          <a:p>
            <a:pPr lvl="2"/>
            <a:r>
              <a:rPr lang="en-US" dirty="0" smtClean="0"/>
              <a:t>“A decline in the value of the U.S. dollar to its lowest in three years, combined with an unexpected drop in crude stocks, pushed the national average price of fuel last week to nearly a dollar per gallon higher than it was a year ago.” (Dothan Eagle)</a:t>
            </a:r>
          </a:p>
          <a:p>
            <a:endParaRPr lang="en-US" dirty="0"/>
          </a:p>
        </p:txBody>
      </p:sp>
      <p:sp>
        <p:nvSpPr>
          <p:cNvPr id="4" name="TextBox 3"/>
          <p:cNvSpPr txBox="1"/>
          <p:nvPr/>
        </p:nvSpPr>
        <p:spPr>
          <a:xfrm>
            <a:off x="4939235" y="2424432"/>
            <a:ext cx="3502367" cy="2862323"/>
          </a:xfrm>
          <a:prstGeom prst="rect">
            <a:avLst/>
          </a:prstGeom>
          <a:noFill/>
        </p:spPr>
        <p:txBody>
          <a:bodyPr wrap="square" rtlCol="0">
            <a:spAutoFit/>
          </a:bodyPr>
          <a:lstStyle/>
          <a:p>
            <a:r>
              <a:rPr lang="en-US" dirty="0" smtClean="0"/>
              <a:t>Oil is purchased and sold with dollars in the market.  So when there is inflation, there are more dollars needed to buy oil.  Part of the inflation in the united states is because there is to much money being circulated.  There is to much being printed. This means that more dollars are needed at the gas pump to purchase oil.  </a:t>
            </a:r>
            <a:endParaRPr lang="en-US" dirty="0"/>
          </a:p>
        </p:txBody>
      </p:sp>
      <p:pic>
        <p:nvPicPr>
          <p:cNvPr id="5" name="Picture 4" descr="istockphoto_678998-money-wallpaper-high-res.jpeg"/>
          <p:cNvPicPr>
            <a:picLocks noChangeAspect="1"/>
          </p:cNvPicPr>
          <p:nvPr/>
        </p:nvPicPr>
        <p:blipFill>
          <a:blip r:embed="rId2">
            <a:alphaModFix amt="29000"/>
          </a:blip>
          <a:stretch>
            <a:fillRect/>
          </a:stretch>
        </p:blipFill>
        <p:spPr>
          <a:xfrm>
            <a:off x="0" y="-1"/>
            <a:ext cx="9144000" cy="685800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Inflation rate and Gasoline prices from 1918 till present time</a:t>
            </a:r>
            <a:endParaRPr lang="en-US" dirty="0"/>
          </a:p>
        </p:txBody>
      </p:sp>
      <p:pic>
        <p:nvPicPr>
          <p:cNvPr id="4" name="Content Placeholder 3" descr="Inflation_adjusted_gasoline_price.jpeg"/>
          <p:cNvPicPr>
            <a:picLocks noGrp="1" noChangeAspect="1"/>
          </p:cNvPicPr>
          <p:nvPr>
            <p:ph idx="1"/>
          </p:nvPr>
        </p:nvPicPr>
        <p:blipFill>
          <a:blip r:embed="rId2"/>
          <a:srcRect l="-12171" r="-12171"/>
          <a:stretch>
            <a:fillRect/>
          </a:stretch>
        </p:blipFill>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Cause to Rising </a:t>
            </a:r>
            <a:r>
              <a:rPr lang="en-US" dirty="0" smtClean="0"/>
              <a:t>G</a:t>
            </a:r>
            <a:r>
              <a:rPr lang="en-US" dirty="0" smtClean="0"/>
              <a:t>as Prices</a:t>
            </a:r>
            <a:endParaRPr lang="en-US" dirty="0"/>
          </a:p>
        </p:txBody>
      </p:sp>
      <p:sp>
        <p:nvSpPr>
          <p:cNvPr id="3" name="Content Placeholder 2"/>
          <p:cNvSpPr>
            <a:spLocks noGrp="1"/>
          </p:cNvSpPr>
          <p:nvPr>
            <p:ph idx="1"/>
          </p:nvPr>
        </p:nvSpPr>
        <p:spPr>
          <a:xfrm>
            <a:off x="457200" y="1600200"/>
            <a:ext cx="7867230" cy="4525963"/>
          </a:xfrm>
        </p:spPr>
        <p:txBody>
          <a:bodyPr>
            <a:normAutofit/>
          </a:bodyPr>
          <a:lstStyle/>
          <a:p>
            <a:r>
              <a:rPr lang="en-US" dirty="0" smtClean="0"/>
              <a:t>Obama administration is canceling permits.  Obama feels that oil is a cause of global warming and he wants to fight against that.  He wants to use other sources of energy.</a:t>
            </a:r>
          </a:p>
          <a:p>
            <a:r>
              <a:rPr lang="en-US" dirty="0" smtClean="0"/>
              <a:t>However the United States needs oil to survive.  Oil is like air and if oil is cut off from the United States it will make it much harder to prosper and live</a:t>
            </a:r>
          </a:p>
          <a:p>
            <a:endParaRPr lang="en-US" dirty="0"/>
          </a:p>
        </p:txBody>
      </p:sp>
      <p:pic>
        <p:nvPicPr>
          <p:cNvPr id="4" name="Picture 3" descr="obama-administration.jpeg"/>
          <p:cNvPicPr>
            <a:picLocks noChangeAspect="1"/>
          </p:cNvPicPr>
          <p:nvPr/>
        </p:nvPicPr>
        <p:blipFill>
          <a:blip r:embed="rId2">
            <a:alphaModFix amt="20000"/>
          </a:blip>
          <a:stretch>
            <a:fillRect/>
          </a:stretch>
        </p:blipFill>
        <p:spPr>
          <a:xfrm>
            <a:off x="0" y="0"/>
            <a:ext cx="9144001" cy="6858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Obama administration</a:t>
            </a:r>
            <a:endParaRPr lang="en-US" dirty="0"/>
          </a:p>
        </p:txBody>
      </p:sp>
      <p:sp>
        <p:nvSpPr>
          <p:cNvPr id="3" name="Content Placeholder 2"/>
          <p:cNvSpPr>
            <a:spLocks noGrp="1"/>
          </p:cNvSpPr>
          <p:nvPr>
            <p:ph idx="1"/>
          </p:nvPr>
        </p:nvSpPr>
        <p:spPr/>
        <p:txBody>
          <a:bodyPr/>
          <a:lstStyle/>
          <a:p>
            <a:r>
              <a:rPr lang="en-US" dirty="0" smtClean="0"/>
              <a:t>They ban offshore drilling.  </a:t>
            </a:r>
          </a:p>
          <a:p>
            <a:r>
              <a:rPr lang="en-US" dirty="0" smtClean="0"/>
              <a:t>His administration didn’t want oil drilling which adds up to less supply for people in the United States.  </a:t>
            </a:r>
          </a:p>
          <a:p>
            <a:r>
              <a:rPr lang="en-US" dirty="0" smtClean="0"/>
              <a:t>He also pushed for taxes on American energy</a:t>
            </a:r>
            <a:endParaRPr lang="en-US" dirty="0"/>
          </a:p>
        </p:txBody>
      </p:sp>
      <p:pic>
        <p:nvPicPr>
          <p:cNvPr id="4" name="Picture 3" descr="tax-money-sack-1c-500.jpeg"/>
          <p:cNvPicPr>
            <a:picLocks noChangeAspect="1"/>
          </p:cNvPicPr>
          <p:nvPr/>
        </p:nvPicPr>
        <p:blipFill>
          <a:blip r:embed="rId2">
            <a:alphaModFix amt="29000"/>
          </a:blip>
          <a:stretch>
            <a:fillRect/>
          </a:stretch>
        </p:blipFill>
        <p:spPr>
          <a:xfrm>
            <a:off x="0" y="0"/>
            <a:ext cx="9144000" cy="6858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Obama administration</a:t>
            </a:r>
            <a:endParaRPr lang="en-US" dirty="0"/>
          </a:p>
        </p:txBody>
      </p:sp>
      <p:sp>
        <p:nvSpPr>
          <p:cNvPr id="3" name="Content Placeholder 2"/>
          <p:cNvSpPr>
            <a:spLocks noGrp="1"/>
          </p:cNvSpPr>
          <p:nvPr>
            <p:ph idx="1"/>
          </p:nvPr>
        </p:nvSpPr>
        <p:spPr/>
        <p:txBody>
          <a:bodyPr/>
          <a:lstStyle/>
          <a:p>
            <a:r>
              <a:rPr lang="en-US" dirty="0" smtClean="0"/>
              <a:t>Obama posed an embargo on oil drilling after what he had seen occurred in the Gulf of Mexico with the huge oil spill.  </a:t>
            </a:r>
          </a:p>
          <a:p>
            <a:r>
              <a:rPr lang="en-US" dirty="0" smtClean="0"/>
              <a:t>The administration banned offshore drilling for six months.</a:t>
            </a:r>
          </a:p>
          <a:p>
            <a:r>
              <a:rPr lang="en-US" dirty="0" smtClean="0"/>
              <a:t>This caused many drillers to move to other parts of the world .</a:t>
            </a:r>
          </a:p>
        </p:txBody>
      </p:sp>
      <p:pic>
        <p:nvPicPr>
          <p:cNvPr id="4" name="Picture 3" descr="Gulf_of_Mexico_oil_spill.jpeg"/>
          <p:cNvPicPr>
            <a:picLocks noChangeAspect="1"/>
          </p:cNvPicPr>
          <p:nvPr/>
        </p:nvPicPr>
        <p:blipFill>
          <a:blip r:embed="rId2">
            <a:alphaModFix amt="33000"/>
          </a:blip>
          <a:stretch>
            <a:fillRect/>
          </a:stretch>
        </p:blipFill>
        <p:spPr>
          <a:xfrm>
            <a:off x="0" y="-44450"/>
            <a:ext cx="9144000" cy="690245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Low Supply</a:t>
            </a:r>
            <a:endParaRPr lang="en-US" dirty="0"/>
          </a:p>
        </p:txBody>
      </p:sp>
      <p:pic>
        <p:nvPicPr>
          <p:cNvPr id="4" name="Picture 3" descr="oildrums_730_19360908_0_0_7040163_300jpg.jpeg"/>
          <p:cNvPicPr>
            <a:picLocks noChangeAspect="1"/>
          </p:cNvPicPr>
          <p:nvPr/>
        </p:nvPicPr>
        <p:blipFill>
          <a:blip r:embed="rId2">
            <a:alphaModFix amt="34000"/>
          </a:blip>
          <a:stretch>
            <a:fillRect/>
          </a:stretch>
        </p:blipFill>
        <p:spPr>
          <a:xfrm>
            <a:off x="0" y="-76164"/>
            <a:ext cx="9144000" cy="6934164"/>
          </a:xfrm>
          <a:prstGeom prst="rect">
            <a:avLst/>
          </a:prstGeom>
        </p:spPr>
      </p:pic>
      <p:sp>
        <p:nvSpPr>
          <p:cNvPr id="5" name="TextBox 4"/>
          <p:cNvSpPr txBox="1"/>
          <p:nvPr/>
        </p:nvSpPr>
        <p:spPr>
          <a:xfrm>
            <a:off x="1184300" y="1698948"/>
            <a:ext cx="4172728" cy="4524315"/>
          </a:xfrm>
          <a:prstGeom prst="rect">
            <a:avLst/>
          </a:prstGeom>
          <a:noFill/>
        </p:spPr>
        <p:txBody>
          <a:bodyPr wrap="square" rtlCol="0">
            <a:spAutoFit/>
          </a:bodyPr>
          <a:lstStyle/>
          <a:p>
            <a:r>
              <a:rPr lang="en-US" sz="2400" dirty="0" smtClean="0"/>
              <a:t>Technically, the United States is not low on supply.  </a:t>
            </a:r>
          </a:p>
          <a:p>
            <a:r>
              <a:rPr lang="en-US" sz="2400" dirty="0" smtClean="0"/>
              <a:t>We have much more oil available to us than what OPEC has.  It is just a matter of drilling for it.   </a:t>
            </a:r>
          </a:p>
          <a:p>
            <a:r>
              <a:rPr lang="en-US" sz="2400" dirty="0" smtClean="0"/>
              <a:t>We are being restricted on drilling for oil on the offshore.  This is what is causing the price of a barrel to be much more than what it should be if we actually drilled for oil. </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oil-price-graph.png"/>
          <p:cNvPicPr>
            <a:picLocks noGrp="1" noChangeAspect="1"/>
          </p:cNvPicPr>
          <p:nvPr>
            <p:ph idx="1"/>
          </p:nvPr>
        </p:nvPicPr>
        <p:blipFill>
          <a:blip r:embed="rId2"/>
          <a:srcRect l="-16482" r="-16482"/>
          <a:stretch>
            <a:fillRect/>
          </a:stretch>
        </p:blipFill>
        <p:spPr>
          <a:xfrm>
            <a:off x="-1482307" y="0"/>
            <a:ext cx="12141011" cy="6858000"/>
          </a:xfr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2198</TotalTime>
  <Words>2034</Words>
  <Application>Microsoft Macintosh PowerPoint</Application>
  <PresentationFormat>On-screen Show (4:3)</PresentationFormat>
  <Paragraphs>81</Paragraphs>
  <Slides>21</Slides>
  <Notes>1</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Office Theme</vt:lpstr>
      <vt:lpstr>Gas Prices</vt:lpstr>
      <vt:lpstr>Slide 2</vt:lpstr>
      <vt:lpstr>First Cause of Gas Price Increase</vt:lpstr>
      <vt:lpstr>Inflation rate and Gasoline prices from 1918 till present time</vt:lpstr>
      <vt:lpstr>Second Cause to Rising Gas Prices</vt:lpstr>
      <vt:lpstr>Obama administration</vt:lpstr>
      <vt:lpstr>Obama administration</vt:lpstr>
      <vt:lpstr>Low Supply</vt:lpstr>
      <vt:lpstr>Slide 9</vt:lpstr>
      <vt:lpstr>Third Cause of why Gas prices are rising</vt:lpstr>
      <vt:lpstr>Slide 11</vt:lpstr>
      <vt:lpstr>Slide 12</vt:lpstr>
      <vt:lpstr>Oil crisis of 1973</vt:lpstr>
      <vt:lpstr>Effects of the Oil Crisis</vt:lpstr>
      <vt:lpstr>Slide 15</vt:lpstr>
      <vt:lpstr>So What are three main causes to the increase in gas prices currently?</vt:lpstr>
      <vt:lpstr>Do you think Obama’s administration is doing good by preventing the United States from drilling oil on the shore?</vt:lpstr>
      <vt:lpstr>What did Nixon do in thinking that he would be able to “promote exports by making American good cheaper overseas” which ended up hurting the economy? </vt:lpstr>
      <vt:lpstr>How did Rising oil price hurt the economy during the 1970’s?   </vt:lpstr>
      <vt:lpstr>Slide 20</vt:lpstr>
      <vt:lpstr>Bibliography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Gas Prices Rising</dc:title>
  <dc:creator>MCHS</dc:creator>
  <cp:lastModifiedBy>MCHS</cp:lastModifiedBy>
  <cp:revision>16</cp:revision>
  <dcterms:created xsi:type="dcterms:W3CDTF">2011-05-17T02:12:49Z</dcterms:created>
  <dcterms:modified xsi:type="dcterms:W3CDTF">2011-05-17T16:50:43Z</dcterms:modified>
</cp:coreProperties>
</file>