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8"/>
  </p:notesMasterIdLst>
  <p:sldIdLst>
    <p:sldId id="256" r:id="rId2"/>
    <p:sldId id="257" r:id="rId3"/>
    <p:sldId id="258" r:id="rId4"/>
    <p:sldId id="268" r:id="rId5"/>
    <p:sldId id="259" r:id="rId6"/>
    <p:sldId id="269" r:id="rId7"/>
    <p:sldId id="260" r:id="rId8"/>
    <p:sldId id="270" r:id="rId9"/>
    <p:sldId id="266" r:id="rId10"/>
    <p:sldId id="261" r:id="rId11"/>
    <p:sldId id="262" r:id="rId12"/>
    <p:sldId id="263" r:id="rId13"/>
    <p:sldId id="264" r:id="rId14"/>
    <p:sldId id="267"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inimized" horzBarState="maximized">
    <p:restoredLeft sz="9654" autoAdjust="0"/>
    <p:restoredTop sz="94660"/>
  </p:normalViewPr>
  <p:slideViewPr>
    <p:cSldViewPr snapToGrid="0" snapToObjects="1">
      <p:cViewPr varScale="1">
        <p:scale>
          <a:sx n="114" d="100"/>
          <a:sy n="114" d="100"/>
        </p:scale>
        <p:origin x="-3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9FA05-7C75-814E-B623-B3B95ECCE8A8}" type="datetimeFigureOut">
              <a:rPr lang="en-US" smtClean="0"/>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B0CB09-7F45-084F-AB9C-8DAD5E731DC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AB0CB09-7F45-084F-AB9C-8DAD5E731DC9}"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dirty="0" smtClean="0"/>
              <a:t>Click icon to add picture</a:t>
            </a:r>
            <a:endParaRPr dirty="0"/>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dirty="0" smtClean="0"/>
              <a:t>Click icon to add picture</a:t>
            </a:r>
            <a:endParaRPr dirty="0"/>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dirty="0" smtClean="0"/>
              <a:t>Click icon to add picture</a:t>
            </a:r>
            <a:endParaRPr dirty="0"/>
          </a:p>
        </p:txBody>
      </p:sp>
      <p:sp>
        <p:nvSpPr>
          <p:cNvPr id="4" name="Date Placeholder 3"/>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10D0AC-1810-DF40-89FE-87A72BD48083}" type="slidenum">
              <a:rPr lang="en-US" smtClean="0"/>
              <a:pPr/>
              <a:t>‹#›</a:t>
            </a:fld>
            <a:endParaRPr lang="en-US" dirty="0"/>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10D0AC-1810-DF40-89FE-87A72BD48083}" type="slidenum">
              <a:rPr lang="en-US" smtClean="0"/>
              <a:pPr/>
              <a:t>‹#›</a:t>
            </a:fld>
            <a:endParaRPr lang="en-US"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71B00-B300-FD41-9384-9076F41FD2A3}" type="datetimeFigureOut">
              <a:rPr lang="en-US" smtClean="0"/>
              <a:pPr/>
              <a:t>5/17/11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10D0AC-1810-DF40-89FE-87A72BD48083}" type="slidenum">
              <a:rPr lang="en-US" smtClean="0"/>
              <a:pPr/>
              <a:t>‹#›</a:t>
            </a:fld>
            <a:endParaRPr lang="en-US" dirty="0"/>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B5371B00-B300-FD41-9384-9076F41FD2A3}" type="datetimeFigureOut">
              <a:rPr lang="en-US" smtClean="0"/>
              <a:pPr/>
              <a:t>5/17/11</a:t>
            </a:fld>
            <a:endParaRPr lang="en-US" dirty="0"/>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4810D0AC-1810-DF40-89FE-87A72BD48083}" type="slidenum">
              <a:rPr lang="en-US" smtClean="0"/>
              <a:pPr/>
              <a:t>‹#›</a:t>
            </a:fld>
            <a:endParaRPr lang="en-US" dirty="0"/>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spd="med">
    <p:fade/>
  </p:transition>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hyperlink" Target="http://youtu.be/lFZ0z5Fm-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hyperlink" Target="http://www.youtube.com/watch?v=DmZskI3fBjs&amp;feature=relate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youtube.com/watch?v=ZX5pWRVkws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47408" y="4814125"/>
            <a:ext cx="7772400" cy="1051560"/>
          </a:xfrm>
        </p:spPr>
        <p:txBody>
          <a:bodyPr vert="horz" anchor="ctr">
            <a:normAutofit/>
          </a:bodyPr>
          <a:lstStyle/>
          <a:p>
            <a:r>
              <a:rPr lang="en-US" sz="6000" spc="200" dirty="0" smtClean="0">
                <a:latin typeface="MARI&amp;DAVIDRegular"/>
                <a:cs typeface="MARI&amp;DAVIDRegular"/>
              </a:rPr>
              <a:t>Virtual Communication</a:t>
            </a:r>
            <a:endParaRPr lang="en-US" sz="6000" spc="200" dirty="0">
              <a:latin typeface="MARI&amp;DAVIDRegular"/>
              <a:cs typeface="MARI&amp;DAVIDRegular"/>
            </a:endParaRPr>
          </a:p>
        </p:txBody>
      </p:sp>
      <p:sp>
        <p:nvSpPr>
          <p:cNvPr id="5" name="Text Placeholder 4"/>
          <p:cNvSpPr>
            <a:spLocks noGrp="1"/>
          </p:cNvSpPr>
          <p:nvPr>
            <p:ph type="body" idx="1"/>
          </p:nvPr>
        </p:nvSpPr>
        <p:spPr>
          <a:xfrm>
            <a:off x="493128" y="5914227"/>
            <a:ext cx="7735824" cy="402336"/>
          </a:xfrm>
        </p:spPr>
        <p:txBody>
          <a:bodyPr anchor="ctr">
            <a:noAutofit/>
          </a:bodyPr>
          <a:lstStyle/>
          <a:p>
            <a:r>
              <a:rPr lang="en-US" sz="2500" dirty="0" smtClean="0">
                <a:latin typeface="Just The Way You Are"/>
                <a:cs typeface="Just The Way You Are"/>
              </a:rPr>
              <a:t>By: </a:t>
            </a:r>
            <a:r>
              <a:rPr lang="en-US" sz="2500" dirty="0" smtClean="0">
                <a:latin typeface="Just The Way You Are"/>
                <a:cs typeface="Just The Way You Are"/>
              </a:rPr>
              <a:t>Athenie </a:t>
            </a:r>
            <a:r>
              <a:rPr lang="en-US" sz="2500" dirty="0" smtClean="0">
                <a:latin typeface="Just The Way You Are"/>
                <a:cs typeface="Just The Way You Are"/>
              </a:rPr>
              <a:t>Galvez (Period 4)</a:t>
            </a:r>
            <a:endParaRPr lang="en-US" sz="2500" dirty="0" smtClean="0">
              <a:latin typeface="Waiting for the Sunrise"/>
              <a:cs typeface="Waiting for the Sunrise"/>
            </a:endParaRPr>
          </a:p>
          <a:p>
            <a:endParaRPr lang="en-US" sz="2500" dirty="0">
              <a:latin typeface="Just The Way You Are"/>
              <a:cs typeface="Just The Way You Are"/>
            </a:endParaRPr>
          </a:p>
        </p:txBody>
      </p:sp>
      <p:pic>
        <p:nvPicPr>
          <p:cNvPr id="8" name="Picture 7" descr="virtual-coach-pic.jpeg"/>
          <p:cNvPicPr>
            <a:picLocks noChangeAspect="1"/>
          </p:cNvPicPr>
          <p:nvPr/>
        </p:nvPicPr>
        <p:blipFill>
          <a:blip r:embed="rId2"/>
          <a:stretch>
            <a:fillRect/>
          </a:stretch>
        </p:blipFill>
        <p:spPr>
          <a:xfrm>
            <a:off x="899627" y="219269"/>
            <a:ext cx="7329325" cy="44184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7000" spc="200" dirty="0" smtClean="0">
                <a:latin typeface="MARI&amp;DAVIDRegular"/>
                <a:cs typeface="MARI&amp;DAVIDRegular"/>
              </a:rPr>
              <a:t>Q</a:t>
            </a:r>
            <a:r>
              <a:rPr lang="en-US" sz="7000" spc="200" dirty="0" smtClean="0">
                <a:latin typeface="MARI&amp;DAVIDRegular"/>
                <a:cs typeface="MARI&amp;DAVIDRegular"/>
              </a:rPr>
              <a:t>: Who is the CEO of Facebook?</a:t>
            </a:r>
            <a:endParaRPr lang="en-US" sz="7000" spc="200" dirty="0">
              <a:latin typeface="MARI&amp;DAVIDRegular"/>
              <a:cs typeface="MARI&amp;DAVIDRegular"/>
            </a:endParaRPr>
          </a:p>
        </p:txBody>
      </p:sp>
      <p:sp>
        <p:nvSpPr>
          <p:cNvPr id="10" name="Content Placeholder 9"/>
          <p:cNvSpPr>
            <a:spLocks noGrp="1"/>
          </p:cNvSpPr>
          <p:nvPr>
            <p:ph idx="1"/>
          </p:nvPr>
        </p:nvSpPr>
        <p:spPr>
          <a:xfrm>
            <a:off x="284163" y="1869964"/>
            <a:ext cx="8574087" cy="4256200"/>
          </a:xfrm>
        </p:spPr>
        <p:txBody>
          <a:bodyPr anchor="ctr">
            <a:normAutofit/>
          </a:bodyPr>
          <a:lstStyle/>
          <a:p>
            <a:pPr algn="ctr">
              <a:buNone/>
            </a:pPr>
            <a:r>
              <a:rPr lang="en-US" sz="7500" dirty="0" smtClean="0">
                <a:latin typeface="Just The Way You Are"/>
                <a:cs typeface="Just The Way You Are"/>
              </a:rPr>
              <a:t>A: Mark Zuckerberg</a:t>
            </a:r>
            <a:endParaRPr lang="en-US" sz="7500" dirty="0">
              <a:latin typeface="Just The Way You Are"/>
              <a:cs typeface="Just The Way You Are"/>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10">
                                            <p:txEl>
                                              <p:pRg st="0" end="0"/>
                                            </p:txEl>
                                          </p:spTgt>
                                        </p:tgtEl>
                                        <p:attrNameLst>
                                          <p:attrName>ppt_w</p:attrName>
                                        </p:attrNameLst>
                                      </p:cBhvr>
                                    </p:anim>
                                    <p:anim by="(#ppt_w*0.50)" calcmode="lin" valueType="num">
                                      <p:cBhvr>
                                        <p:cTn id="8" dur="500" decel="50000" autoRev="1" fill="hold">
                                          <p:stCondLst>
                                            <p:cond delay="0"/>
                                          </p:stCondLst>
                                        </p:cTn>
                                        <p:tgtEl>
                                          <p:spTgt spid="10">
                                            <p:txEl>
                                              <p:pRg st="0" end="0"/>
                                            </p:txEl>
                                          </p:spTgt>
                                        </p:tgtEl>
                                        <p:attrNameLst>
                                          <p:attrName>ppt_x</p:attrName>
                                        </p:attrNameLst>
                                      </p:cBhvr>
                                    </p:anim>
                                    <p:anim from="(-#ppt_h/2)" to="(#ppt_y)" calcmode="lin" valueType="num">
                                      <p:cBhvr>
                                        <p:cTn id="9" dur="1000" fill="hold">
                                          <p:stCondLst>
                                            <p:cond delay="0"/>
                                          </p:stCondLst>
                                        </p:cTn>
                                        <p:tgtEl>
                                          <p:spTgt spid="10">
                                            <p:txEl>
                                              <p:pRg st="0" end="0"/>
                                            </p:txEl>
                                          </p:spTgt>
                                        </p:tgtEl>
                                        <p:attrNameLst>
                                          <p:attrName>ppt_y</p:attrName>
                                        </p:attrNameLst>
                                      </p:cBhvr>
                                    </p:anim>
                                    <p:animRot by="21600000">
                                      <p:cBhvr>
                                        <p:cTn id="10" dur="1000" fill="hold">
                                          <p:stCondLst>
                                            <p:cond delay="0"/>
                                          </p:stCondLst>
                                        </p:cTn>
                                        <p:tgtEl>
                                          <p:spTgt spid="10">
                                            <p:txEl>
                                              <p:pRg st="0" end="0"/>
                                            </p:txEl>
                                          </p:spTgt>
                                        </p:tgtEl>
                                        <p:attrNameLst>
                                          <p:attrName>r</p:attrName>
                                        </p:attrNameLst>
                                      </p:cBhvr>
                                    </p:animRot>
                                  </p:childTnLst>
                                </p:cTn>
                              </p:par>
                            </p:childTnLst>
                          </p:cTn>
                        </p:par>
                        <p:par>
                          <p:cTn id="11" fill="hold">
                            <p:stCondLst>
                              <p:cond delay="2500"/>
                            </p:stCondLst>
                            <p:childTnLst>
                              <p:par>
                                <p:cTn id="12" presetID="34" presetClass="emph" presetSubtype="0" fill="hold" grpId="1" nodeType="after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10">
                                            <p:txEl>
                                              <p:pRg st="0" end="0"/>
                                            </p:txEl>
                                          </p:spTgt>
                                        </p:tgtEl>
                                        <p:attrNameLst>
                                          <p:attrName>ppt_x</p:attrName>
                                          <p:attrName>ppt_y</p:attrName>
                                        </p:attrNameLst>
                                      </p:cBhvr>
                                    </p:animMotion>
                                    <p:animRot by="1500000">
                                      <p:cBhvr>
                                        <p:cTn id="14" dur="125" fill="hold">
                                          <p:stCondLst>
                                            <p:cond delay="0"/>
                                          </p:stCondLst>
                                        </p:cTn>
                                        <p:tgtEl>
                                          <p:spTgt spid="10">
                                            <p:txEl>
                                              <p:pRg st="0" end="0"/>
                                            </p:txEl>
                                          </p:spTgt>
                                        </p:tgtEl>
                                        <p:attrNameLst>
                                          <p:attrName>r</p:attrName>
                                        </p:attrNameLst>
                                      </p:cBhvr>
                                    </p:animRot>
                                    <p:animRot by="-1500000">
                                      <p:cBhvr>
                                        <p:cTn id="15" dur="125" fill="hold">
                                          <p:stCondLst>
                                            <p:cond delay="125"/>
                                          </p:stCondLst>
                                        </p:cTn>
                                        <p:tgtEl>
                                          <p:spTgt spid="10">
                                            <p:txEl>
                                              <p:pRg st="0" end="0"/>
                                            </p:txEl>
                                          </p:spTgt>
                                        </p:tgtEl>
                                        <p:attrNameLst>
                                          <p:attrName>r</p:attrName>
                                        </p:attrNameLst>
                                      </p:cBhvr>
                                    </p:animRot>
                                    <p:animRot by="-1500000">
                                      <p:cBhvr>
                                        <p:cTn id="16" dur="125" fill="hold">
                                          <p:stCondLst>
                                            <p:cond delay="250"/>
                                          </p:stCondLst>
                                        </p:cTn>
                                        <p:tgtEl>
                                          <p:spTgt spid="10">
                                            <p:txEl>
                                              <p:pRg st="0" end="0"/>
                                            </p:txEl>
                                          </p:spTgt>
                                        </p:tgtEl>
                                        <p:attrNameLst>
                                          <p:attrName>r</p:attrName>
                                        </p:attrNameLst>
                                      </p:cBhvr>
                                    </p:animRot>
                                    <p:animRot by="1500000">
                                      <p:cBhvr>
                                        <p:cTn id="17" dur="125" fill="hold">
                                          <p:stCondLst>
                                            <p:cond delay="375"/>
                                          </p:stCondLst>
                                        </p:cTn>
                                        <p:tgtEl>
                                          <p:spTgt spid="1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0" grpId="1"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pc="200" dirty="0" smtClean="0">
                <a:latin typeface="MARI&amp;DAVIDRegular"/>
                <a:cs typeface="MARI&amp;DAVIDRegular"/>
              </a:rPr>
              <a:t>Q: What’s the technical term for a Twitter Post?</a:t>
            </a:r>
            <a:endParaRPr lang="en-US" spc="200" dirty="0">
              <a:latin typeface="MARI&amp;DAVIDRegular"/>
              <a:cs typeface="MARI&amp;DAVIDRegular"/>
            </a:endParaRPr>
          </a:p>
        </p:txBody>
      </p:sp>
      <p:sp>
        <p:nvSpPr>
          <p:cNvPr id="10" name="Content Placeholder 9"/>
          <p:cNvSpPr>
            <a:spLocks noGrp="1"/>
          </p:cNvSpPr>
          <p:nvPr>
            <p:ph idx="1"/>
          </p:nvPr>
        </p:nvSpPr>
        <p:spPr>
          <a:xfrm>
            <a:off x="284163" y="1869964"/>
            <a:ext cx="8574087" cy="4256200"/>
          </a:xfrm>
        </p:spPr>
        <p:txBody>
          <a:bodyPr anchor="ctr">
            <a:normAutofit/>
          </a:bodyPr>
          <a:lstStyle/>
          <a:p>
            <a:pPr algn="ctr">
              <a:buNone/>
            </a:pPr>
            <a:r>
              <a:rPr lang="en-US" sz="7500" dirty="0" smtClean="0">
                <a:latin typeface="Just The Way You Are"/>
                <a:cs typeface="Just The Way You Are"/>
              </a:rPr>
              <a:t>A: Tweet</a:t>
            </a:r>
            <a:endParaRPr lang="en-US" sz="7500" dirty="0">
              <a:latin typeface="Just The Way You Are"/>
              <a:cs typeface="Just The Way You Are"/>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0">
                                            <p:txEl>
                                              <p:pRg st="0" end="0"/>
                                            </p:txEl>
                                          </p:spTgt>
                                        </p:tgtEl>
                                        <p:attrNameLst>
                                          <p:attrName>style.visibility</p:attrName>
                                        </p:attrNameLst>
                                      </p:cBhvr>
                                      <p:to>
                                        <p:strVal val="visible"/>
                                      </p:to>
                                    </p:set>
                                    <p:set>
                                      <p:cBhvr>
                                        <p:cTn id="7" dur="455" fill="hold">
                                          <p:stCondLst>
                                            <p:cond delay="0"/>
                                          </p:stCondLst>
                                        </p:cTn>
                                        <p:tgtEl>
                                          <p:spTgt spid="10">
                                            <p:txEl>
                                              <p:pRg st="0" end="0"/>
                                            </p:txEl>
                                          </p:spTgt>
                                        </p:tgtEl>
                                        <p:attrNameLst>
                                          <p:attrName>style.rotation</p:attrName>
                                        </p:attrNameLst>
                                      </p:cBhvr>
                                      <p:to>
                                        <p:strVal val="-45.0"/>
                                      </p:to>
                                    </p:set>
                                    <p:anim calcmode="lin" valueType="num">
                                      <p:cBhvr>
                                        <p:cTn id="8" dur="455" fill="hold">
                                          <p:stCondLst>
                                            <p:cond delay="455"/>
                                          </p:stCondLst>
                                        </p:cTn>
                                        <p:tgtEl>
                                          <p:spTgt spid="10">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0">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0">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0">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4000"/>
                            </p:stCondLst>
                            <p:childTnLst>
                              <p:par>
                                <p:cTn id="13" presetID="15" presetClass="emph" presetSubtype="0" grpId="1" nodeType="afterEffect">
                                  <p:stCondLst>
                                    <p:cond delay="0"/>
                                  </p:stCondLst>
                                  <p:iterate type="lt">
                                    <p:tmAbs val="25"/>
                                  </p:iterate>
                                  <p:childTnLst>
                                    <p:set>
                                      <p:cBhvr override="childStyle">
                                        <p:cTn id="14" dur="indefinite"/>
                                        <p:tgtEl>
                                          <p:spTgt spid="10">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0" grpId="1"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3450" spc="200" dirty="0" smtClean="0">
                <a:latin typeface="MARI&amp;DAVIDRegular"/>
                <a:cs typeface="MARI&amp;DAVIDRegular"/>
              </a:rPr>
              <a:t>Q: Is the increased use of technology a good or bad thing?</a:t>
            </a:r>
            <a:endParaRPr lang="en-US" sz="3450" spc="200" dirty="0">
              <a:latin typeface="MARI&amp;DAVIDRegular"/>
              <a:cs typeface="MARI&amp;DAVIDRegular"/>
            </a:endParaRPr>
          </a:p>
        </p:txBody>
      </p:sp>
      <p:sp>
        <p:nvSpPr>
          <p:cNvPr id="10" name="Content Placeholder 9"/>
          <p:cNvSpPr>
            <a:spLocks noGrp="1"/>
          </p:cNvSpPr>
          <p:nvPr>
            <p:ph idx="1"/>
          </p:nvPr>
        </p:nvSpPr>
        <p:spPr>
          <a:xfrm>
            <a:off x="284163" y="1869964"/>
            <a:ext cx="8574087" cy="4256200"/>
          </a:xfrm>
        </p:spPr>
        <p:txBody>
          <a:bodyPr anchor="ctr">
            <a:normAutofit/>
          </a:bodyPr>
          <a:lstStyle/>
          <a:p>
            <a:pPr>
              <a:buNone/>
            </a:pPr>
            <a:r>
              <a:rPr lang="en-US" sz="2500" dirty="0" smtClean="0">
                <a:latin typeface="Just The Way You Are"/>
                <a:cs typeface="Just The Way You Are"/>
              </a:rPr>
              <a:t>A: Both. Technology can be a useful tool that can help make people’s lives easier by allowing them to complete tasks more efficiently, therefore saving time and energy. However, the dependence on technology can also lead to laziness, impatience, and procrastination. In order to avoid these “side effects,” there should be a balance between entertainment and productivity in regards to virtual communication use. Technology should be utilized positively, without hindering one’s ability to succeed in life.</a:t>
            </a:r>
            <a:endParaRPr lang="en-US" sz="2500" dirty="0">
              <a:solidFill>
                <a:srgbClr val="FF0000"/>
              </a:solidFill>
              <a:latin typeface="Just The Way You Are"/>
              <a:cs typeface="Just The Way You Are"/>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down)">
                                      <p:cBhvr>
                                        <p:cTn id="7" dur="580">
                                          <p:stCondLst>
                                            <p:cond delay="0"/>
                                          </p:stCondLst>
                                        </p:cTn>
                                        <p:tgtEl>
                                          <p:spTgt spid="10">
                                            <p:txEl>
                                              <p:pRg st="0" end="0"/>
                                            </p:txEl>
                                          </p:spTgt>
                                        </p:tgtEl>
                                      </p:cBhvr>
                                    </p:animEffect>
                                    <p:anim calcmode="lin" valueType="num">
                                      <p:cBhvr>
                                        <p:cTn id="8"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xEl>
                                              <p:pRg st="0" end="0"/>
                                            </p:txEl>
                                          </p:spTgt>
                                        </p:tgtEl>
                                      </p:cBhvr>
                                      <p:to x="100000" y="60000"/>
                                    </p:animScale>
                                    <p:animScale>
                                      <p:cBhvr>
                                        <p:cTn id="14" dur="166" decel="50000">
                                          <p:stCondLst>
                                            <p:cond delay="676"/>
                                          </p:stCondLst>
                                        </p:cTn>
                                        <p:tgtEl>
                                          <p:spTgt spid="10">
                                            <p:txEl>
                                              <p:pRg st="0" end="0"/>
                                            </p:txEl>
                                          </p:spTgt>
                                        </p:tgtEl>
                                      </p:cBhvr>
                                      <p:to x="100000" y="100000"/>
                                    </p:animScale>
                                    <p:animScale>
                                      <p:cBhvr>
                                        <p:cTn id="15" dur="26">
                                          <p:stCondLst>
                                            <p:cond delay="1312"/>
                                          </p:stCondLst>
                                        </p:cTn>
                                        <p:tgtEl>
                                          <p:spTgt spid="10">
                                            <p:txEl>
                                              <p:pRg st="0" end="0"/>
                                            </p:txEl>
                                          </p:spTgt>
                                        </p:tgtEl>
                                      </p:cBhvr>
                                      <p:to x="100000" y="80000"/>
                                    </p:animScale>
                                    <p:animScale>
                                      <p:cBhvr>
                                        <p:cTn id="16" dur="166" decel="50000">
                                          <p:stCondLst>
                                            <p:cond delay="1338"/>
                                          </p:stCondLst>
                                        </p:cTn>
                                        <p:tgtEl>
                                          <p:spTgt spid="10">
                                            <p:txEl>
                                              <p:pRg st="0" end="0"/>
                                            </p:txEl>
                                          </p:spTgt>
                                        </p:tgtEl>
                                      </p:cBhvr>
                                      <p:to x="100000" y="100000"/>
                                    </p:animScale>
                                    <p:animScale>
                                      <p:cBhvr>
                                        <p:cTn id="17" dur="26">
                                          <p:stCondLst>
                                            <p:cond delay="1642"/>
                                          </p:stCondLst>
                                        </p:cTn>
                                        <p:tgtEl>
                                          <p:spTgt spid="10">
                                            <p:txEl>
                                              <p:pRg st="0" end="0"/>
                                            </p:txEl>
                                          </p:spTgt>
                                        </p:tgtEl>
                                      </p:cBhvr>
                                      <p:to x="100000" y="90000"/>
                                    </p:animScale>
                                    <p:animScale>
                                      <p:cBhvr>
                                        <p:cTn id="18" dur="166" decel="50000">
                                          <p:stCondLst>
                                            <p:cond delay="1668"/>
                                          </p:stCondLst>
                                        </p:cTn>
                                        <p:tgtEl>
                                          <p:spTgt spid="10">
                                            <p:txEl>
                                              <p:pRg st="0" end="0"/>
                                            </p:txEl>
                                          </p:spTgt>
                                        </p:tgtEl>
                                      </p:cBhvr>
                                      <p:to x="100000" y="100000"/>
                                    </p:animScale>
                                    <p:animScale>
                                      <p:cBhvr>
                                        <p:cTn id="19" dur="26">
                                          <p:stCondLst>
                                            <p:cond delay="1808"/>
                                          </p:stCondLst>
                                        </p:cTn>
                                        <p:tgtEl>
                                          <p:spTgt spid="10">
                                            <p:txEl>
                                              <p:pRg st="0" end="0"/>
                                            </p:txEl>
                                          </p:spTgt>
                                        </p:tgtEl>
                                      </p:cBhvr>
                                      <p:to x="100000" y="95000"/>
                                    </p:animScale>
                                    <p:animScale>
                                      <p:cBhvr>
                                        <p:cTn id="20" dur="166" decel="50000">
                                          <p:stCondLst>
                                            <p:cond delay="1834"/>
                                          </p:stCondLst>
                                        </p:cTn>
                                        <p:tgtEl>
                                          <p:spTgt spid="10">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3000" spc="200" dirty="0" smtClean="0">
                <a:latin typeface="MARI&amp;DAVIDRegular"/>
                <a:cs typeface="MARI&amp;DAVIDRegular"/>
              </a:rPr>
              <a:t>Q: What do you think will happen to interpersonal communication as a result of advances in technology?</a:t>
            </a:r>
            <a:endParaRPr lang="en-US" sz="3000" spc="200" dirty="0">
              <a:latin typeface="MARI&amp;DAVIDRegular"/>
              <a:cs typeface="MARI&amp;DAVIDRegular"/>
            </a:endParaRPr>
          </a:p>
        </p:txBody>
      </p:sp>
      <p:sp>
        <p:nvSpPr>
          <p:cNvPr id="10" name="Content Placeholder 9"/>
          <p:cNvSpPr>
            <a:spLocks noGrp="1"/>
          </p:cNvSpPr>
          <p:nvPr>
            <p:ph idx="1"/>
          </p:nvPr>
        </p:nvSpPr>
        <p:spPr>
          <a:xfrm>
            <a:off x="284163" y="1869964"/>
            <a:ext cx="8574087" cy="4256200"/>
          </a:xfrm>
        </p:spPr>
        <p:txBody>
          <a:bodyPr anchor="ctr">
            <a:normAutofit/>
          </a:bodyPr>
          <a:lstStyle/>
          <a:p>
            <a:pPr>
              <a:buNone/>
            </a:pPr>
            <a:r>
              <a:rPr lang="en-US" sz="2500" dirty="0" smtClean="0">
                <a:latin typeface="Just The Way You Are"/>
                <a:cs typeface="Just The Way You Are"/>
              </a:rPr>
              <a:t>A: As we have seen in recent years, advances in technology pertaining to social networking have tended to favor virtual communication over interpersonal communication. The use of technology and social networks to communicate is becoming more and more popular and utilized as the days go by. Though we know that face-to-face communication will always be around, the extent to which it is present is slowly but surely diminishing. </a:t>
            </a:r>
            <a:endParaRPr lang="en-US" sz="2500" dirty="0">
              <a:latin typeface="Just The Way You Are"/>
              <a:cs typeface="Just The Way You Are"/>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500" fill="hold"/>
                                        <p:tgtEl>
                                          <p:spTgt spid="10">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7000" spc="200" dirty="0" smtClean="0">
                <a:latin typeface="MARI&amp;DAVIDRegular"/>
                <a:cs typeface="MARI&amp;DAVIDRegular"/>
              </a:rPr>
              <a:t> Works Cited</a:t>
            </a:r>
            <a:endParaRPr lang="en-US" sz="7000" spc="200" dirty="0">
              <a:latin typeface="MARI&amp;DAVIDRegular"/>
              <a:cs typeface="MARI&amp;DAVIDRegular"/>
            </a:endParaRPr>
          </a:p>
        </p:txBody>
      </p:sp>
      <p:sp>
        <p:nvSpPr>
          <p:cNvPr id="4" name="Content Placeholder 9"/>
          <p:cNvSpPr>
            <a:spLocks noGrp="1"/>
          </p:cNvSpPr>
          <p:nvPr>
            <p:ph idx="1"/>
          </p:nvPr>
        </p:nvSpPr>
        <p:spPr>
          <a:xfrm>
            <a:off x="245087" y="1738548"/>
            <a:ext cx="8613163" cy="5037521"/>
          </a:xfrm>
        </p:spPr>
        <p:txBody>
          <a:bodyPr anchor="t">
            <a:noAutofit/>
          </a:bodyPr>
          <a:lstStyle/>
          <a:p>
            <a:pPr>
              <a:spcBef>
                <a:spcPts val="500"/>
              </a:spcBef>
            </a:pPr>
            <a:r>
              <a:rPr lang="en-US" sz="1150" b="1" dirty="0" smtClean="0">
                <a:latin typeface="Just The Way You Are"/>
                <a:cs typeface="Just The Way You Are"/>
              </a:rPr>
              <a:t>Primary:</a:t>
            </a:r>
          </a:p>
          <a:p>
            <a:pPr lvl="1">
              <a:spcBef>
                <a:spcPts val="500"/>
              </a:spcBef>
            </a:pPr>
            <a:r>
              <a:rPr lang="en-US" sz="1150" dirty="0" smtClean="0">
                <a:latin typeface="Just The Way You Are"/>
                <a:cs typeface="Just The Way You Are"/>
              </a:rPr>
              <a:t>“Facebook.” </a:t>
            </a:r>
            <a:r>
              <a:rPr lang="en-US" sz="1150" i="1" dirty="0" smtClean="0">
                <a:latin typeface="Just The Way You Are"/>
                <a:cs typeface="Just The Way You Are"/>
              </a:rPr>
              <a:t>The New York Times</a:t>
            </a:r>
            <a:r>
              <a:rPr lang="en-US" sz="1150" dirty="0" smtClean="0">
                <a:latin typeface="Just The Way You Are"/>
                <a:cs typeface="Just The Way You Are"/>
              </a:rPr>
              <a:t>. N.p., 12 May 2011. Web. 16 May 2011. &lt;http://</a:t>
            </a:r>
            <a:r>
              <a:rPr lang="en-US" sz="1150" dirty="0" smtClean="0">
                <a:latin typeface="Just The Way You Are"/>
                <a:cs typeface="Just The Way You Are"/>
              </a:rPr>
              <a:t>topics.nytimes.com</a:t>
            </a:r>
            <a:r>
              <a:rPr lang="en-US" sz="1150" dirty="0" smtClean="0">
                <a:latin typeface="Just The Way You Are"/>
                <a:cs typeface="Just The Way You Are"/>
              </a:rPr>
              <a:t>/‌top/‌news/‌business/‌companies/‌</a:t>
            </a:r>
            <a:r>
              <a:rPr lang="en-US" sz="1150" dirty="0" smtClean="0">
                <a:latin typeface="Just The Way You Are"/>
                <a:cs typeface="Just The Way You Are"/>
              </a:rPr>
              <a:t>facebook_inc</a:t>
            </a:r>
            <a:r>
              <a:rPr lang="en-US" sz="1150" dirty="0" smtClean="0">
                <a:latin typeface="Just The Way You Are"/>
                <a:cs typeface="Just The Way You Are"/>
              </a:rPr>
              <a:t>/‌</a:t>
            </a:r>
            <a:r>
              <a:rPr lang="en-US" sz="1150" dirty="0" smtClean="0">
                <a:latin typeface="Just The Way You Are"/>
                <a:cs typeface="Just The Way You Are"/>
              </a:rPr>
              <a:t>index.html</a:t>
            </a:r>
            <a:r>
              <a:rPr lang="en-US" sz="1150" dirty="0" smtClean="0">
                <a:latin typeface="Just The Way You Are"/>
                <a:cs typeface="Just The Way You Are"/>
              </a:rPr>
              <a:t>&gt;.</a:t>
            </a:r>
          </a:p>
          <a:p>
            <a:pPr lvl="1">
              <a:spcBef>
                <a:spcPts val="500"/>
              </a:spcBef>
            </a:pPr>
            <a:r>
              <a:rPr lang="en-US" sz="1150" dirty="0" smtClean="0">
                <a:latin typeface="Just The Way You Are"/>
                <a:cs typeface="Just The Way You Are"/>
              </a:rPr>
              <a:t>“Press Room.” </a:t>
            </a:r>
            <a:r>
              <a:rPr lang="en-US" sz="1150" i="1" dirty="0" smtClean="0">
                <a:latin typeface="Just The Way You Are"/>
                <a:cs typeface="Just The Way You Are"/>
              </a:rPr>
              <a:t>Facebook</a:t>
            </a:r>
            <a:r>
              <a:rPr lang="en-US" sz="1150" dirty="0" smtClean="0">
                <a:latin typeface="Just The Way You Are"/>
                <a:cs typeface="Just The Way You Are"/>
              </a:rPr>
              <a:t>. N.p., n.d. Web. 16 May 2011. &lt;http://</a:t>
            </a:r>
            <a:r>
              <a:rPr lang="en-US" sz="1150" dirty="0" smtClean="0">
                <a:latin typeface="Just The Way You Are"/>
                <a:cs typeface="Just The Way You Are"/>
              </a:rPr>
              <a:t>www.facebook.com</a:t>
            </a:r>
            <a:r>
              <a:rPr lang="en-US" sz="1150" dirty="0" smtClean="0">
                <a:latin typeface="Just The Way You Are"/>
                <a:cs typeface="Just The Way You Are"/>
              </a:rPr>
              <a:t>/‌</a:t>
            </a:r>
            <a:r>
              <a:rPr lang="en-US" sz="1150" dirty="0" smtClean="0">
                <a:latin typeface="Just The Way You Are"/>
                <a:cs typeface="Just The Way You Are"/>
              </a:rPr>
              <a:t>press.php</a:t>
            </a:r>
            <a:r>
              <a:rPr lang="en-US" sz="1150" dirty="0" smtClean="0">
                <a:latin typeface="Just The Way You Are"/>
                <a:cs typeface="Just The Way You Are"/>
              </a:rPr>
              <a:t>&gt;</a:t>
            </a:r>
            <a:r>
              <a:rPr lang="en-US" sz="1150" dirty="0" smtClean="0">
                <a:latin typeface="Just The Way You Are"/>
                <a:cs typeface="Just The Way You Are"/>
              </a:rPr>
              <a:t>.</a:t>
            </a:r>
          </a:p>
          <a:p>
            <a:pPr lvl="1">
              <a:spcBef>
                <a:spcPts val="500"/>
              </a:spcBef>
            </a:pPr>
            <a:r>
              <a:rPr lang="en-US" sz="1150" dirty="0" smtClean="0">
                <a:latin typeface="Just The Way You Are"/>
                <a:cs typeface="Just The Way You Are"/>
              </a:rPr>
              <a:t>“Founding </a:t>
            </a:r>
            <a:r>
              <a:rPr lang="en-US" sz="1150" dirty="0" smtClean="0">
                <a:latin typeface="Just The Way You Are"/>
                <a:cs typeface="Just The Way You Are"/>
              </a:rPr>
              <a:t>of </a:t>
            </a:r>
            <a:r>
              <a:rPr lang="en-US" sz="1150" dirty="0" smtClean="0">
                <a:latin typeface="Just The Way You Are"/>
                <a:cs typeface="Just The Way You Are"/>
              </a:rPr>
              <a:t>Facebook”: </a:t>
            </a:r>
            <a:r>
              <a:rPr lang="en-US" sz="1150" dirty="0" smtClean="0">
                <a:latin typeface="Just The Way You Are"/>
                <a:cs typeface="Just The Way You Are"/>
              </a:rPr>
              <a:t>http://</a:t>
            </a:r>
            <a:r>
              <a:rPr lang="en-US" sz="1150" dirty="0" smtClean="0">
                <a:latin typeface="Just The Way You Are"/>
                <a:cs typeface="Just The Way You Are"/>
              </a:rPr>
              <a:t>www.youtube.com/watch?v</a:t>
            </a:r>
            <a:r>
              <a:rPr lang="en-US" sz="1150" dirty="0" smtClean="0">
                <a:latin typeface="Just The Way You Are"/>
                <a:cs typeface="Just The Way You Are"/>
              </a:rPr>
              <a:t>=DmZskI3fBjs&amp;feature=related</a:t>
            </a:r>
            <a:endParaRPr lang="en-US" sz="1150" dirty="0" smtClean="0">
              <a:latin typeface="Just The Way You Are"/>
              <a:cs typeface="Just The Way You Are"/>
            </a:endParaRPr>
          </a:p>
          <a:p>
            <a:pPr lvl="1">
              <a:spcBef>
                <a:spcPts val="500"/>
              </a:spcBef>
            </a:pPr>
            <a:r>
              <a:rPr lang="en-US" sz="1150" dirty="0" smtClean="0">
                <a:latin typeface="Just The Way You Are"/>
                <a:cs typeface="Just The Way You Are"/>
              </a:rPr>
              <a:t>“Impact </a:t>
            </a:r>
            <a:r>
              <a:rPr lang="en-US" sz="1150" dirty="0" smtClean="0">
                <a:latin typeface="Just The Way You Are"/>
                <a:cs typeface="Just The Way You Are"/>
              </a:rPr>
              <a:t>of </a:t>
            </a:r>
            <a:r>
              <a:rPr lang="en-US" sz="1150" dirty="0" smtClean="0">
                <a:latin typeface="Just The Way You Are"/>
                <a:cs typeface="Just The Way You Are"/>
              </a:rPr>
              <a:t>Facebook”: </a:t>
            </a:r>
            <a:r>
              <a:rPr lang="en-US" sz="1150" dirty="0" smtClean="0">
                <a:latin typeface="Just The Way You Are"/>
                <a:cs typeface="Just The Way You Are"/>
              </a:rPr>
              <a:t>http://www.youtube.com/watch?v=ZX5pWRVkwsk</a:t>
            </a:r>
            <a:endParaRPr lang="en-US" sz="1150" dirty="0" smtClean="0">
              <a:latin typeface="Just The Way You Are"/>
              <a:cs typeface="Just The Way You Are"/>
            </a:endParaRPr>
          </a:p>
          <a:p>
            <a:pPr lvl="1">
              <a:spcBef>
                <a:spcPts val="500"/>
              </a:spcBef>
            </a:pPr>
            <a:r>
              <a:rPr lang="en-US" sz="1150" dirty="0" smtClean="0">
                <a:latin typeface="Just The Way You Are"/>
                <a:cs typeface="Just The Way You Are"/>
              </a:rPr>
              <a:t>“Social </a:t>
            </a:r>
            <a:r>
              <a:rPr lang="en-US" sz="1150" dirty="0" smtClean="0">
                <a:latin typeface="Just The Way You Are"/>
                <a:cs typeface="Just The Way You Are"/>
              </a:rPr>
              <a:t>Media </a:t>
            </a:r>
            <a:r>
              <a:rPr lang="en-US" sz="1150" dirty="0" smtClean="0">
                <a:latin typeface="Just The Way You Are"/>
                <a:cs typeface="Just The Way You Are"/>
              </a:rPr>
              <a:t>Revolution”: </a:t>
            </a:r>
            <a:r>
              <a:rPr lang="en-US" sz="1150" dirty="0" smtClean="0">
                <a:latin typeface="Just The Way You Are"/>
                <a:cs typeface="Just The Way You Are"/>
              </a:rPr>
              <a:t>http://www.youtube.com/user/Socialnomics09#p/u/9/lFZ0z5Fm-</a:t>
            </a:r>
            <a:r>
              <a:rPr lang="en-US" sz="1150" dirty="0" smtClean="0">
                <a:latin typeface="Just The Way You Are"/>
                <a:cs typeface="Just The Way You Are"/>
              </a:rPr>
              <a:t>Ng</a:t>
            </a:r>
          </a:p>
          <a:p>
            <a:pPr>
              <a:spcBef>
                <a:spcPts val="500"/>
              </a:spcBef>
            </a:pPr>
            <a:r>
              <a:rPr lang="en-US" sz="1150" b="1" dirty="0" smtClean="0">
                <a:latin typeface="Just The Way You Are"/>
                <a:cs typeface="Just The Way You Are"/>
              </a:rPr>
              <a:t>Secondary:</a:t>
            </a:r>
          </a:p>
          <a:p>
            <a:pPr lvl="1">
              <a:spcBef>
                <a:spcPts val="500"/>
              </a:spcBef>
            </a:pPr>
            <a:r>
              <a:rPr lang="en-US" sz="1150" dirty="0" smtClean="0">
                <a:latin typeface="Just The Way You Are"/>
                <a:cs typeface="Just The Way You Are"/>
              </a:rPr>
              <a:t>Bellis</a:t>
            </a:r>
            <a:r>
              <a:rPr lang="en-US" sz="1150" dirty="0" smtClean="0">
                <a:latin typeface="Just The Way You Are"/>
                <a:cs typeface="Just The Way You Are"/>
              </a:rPr>
              <a:t>, Mary. "The 80s and 90s - the technology, science, and inventions." </a:t>
            </a:r>
            <a:br>
              <a:rPr lang="en-US" sz="1150" dirty="0" smtClean="0">
                <a:latin typeface="Just The Way You Are"/>
                <a:cs typeface="Just The Way You Are"/>
              </a:rPr>
            </a:br>
            <a:r>
              <a:rPr lang="en-US" sz="1150" dirty="0" smtClean="0">
                <a:latin typeface="Just The Way You Are"/>
                <a:cs typeface="Just The Way You Are"/>
              </a:rPr>
              <a:t>     </a:t>
            </a:r>
            <a:r>
              <a:rPr lang="en-US" sz="1150" i="1" dirty="0" smtClean="0">
                <a:latin typeface="Just The Way You Are"/>
                <a:cs typeface="Just The Way You Are"/>
              </a:rPr>
              <a:t>About.com</a:t>
            </a:r>
            <a:r>
              <a:rPr lang="en-US" sz="1150" dirty="0" smtClean="0">
                <a:latin typeface="Just The Way You Are"/>
                <a:cs typeface="Just The Way You Are"/>
              </a:rPr>
              <a:t>. N.p., n.d. Web. 17 May 2011. </a:t>
            </a:r>
            <a:br>
              <a:rPr lang="en-US" sz="1150" dirty="0" smtClean="0">
                <a:latin typeface="Just The Way You Are"/>
                <a:cs typeface="Just The Way You Are"/>
              </a:rPr>
            </a:br>
            <a:r>
              <a:rPr lang="en-US" sz="1150" dirty="0" smtClean="0">
                <a:latin typeface="Just The Way You Are"/>
                <a:cs typeface="Just The Way You Are"/>
              </a:rPr>
              <a:t>     &lt;http://inventors.about.com/od/timelines/a/modern_5.htm&gt;.</a:t>
            </a:r>
          </a:p>
          <a:p>
            <a:pPr lvl="1">
              <a:spcBef>
                <a:spcPts val="500"/>
              </a:spcBef>
            </a:pPr>
            <a:r>
              <a:rPr lang="en-US" sz="1150" dirty="0" smtClean="0">
                <a:latin typeface="Just The Way You Are"/>
                <a:cs typeface="Just The Way You Are"/>
              </a:rPr>
              <a:t>Bianchi, Laurens. “Twitter Facts &amp; Figures.” </a:t>
            </a:r>
            <a:r>
              <a:rPr lang="en-US" sz="1150" i="1" dirty="0" smtClean="0">
                <a:latin typeface="Just The Way You Are"/>
                <a:cs typeface="Just The Way You Are"/>
              </a:rPr>
              <a:t>Viral Blog</a:t>
            </a:r>
            <a:r>
              <a:rPr lang="en-US" sz="1150" dirty="0" smtClean="0">
                <a:latin typeface="Just The Way You Are"/>
                <a:cs typeface="Just The Way You Are"/>
              </a:rPr>
              <a:t>. N.p., 10 May 2010. Web. 16 May 2011. &lt;http://www.viralblog.com/‌research/‌twitter-facts-figures/&gt;.</a:t>
            </a:r>
            <a:endParaRPr lang="en-US" sz="1150" dirty="0" smtClean="0">
              <a:latin typeface="Just The Way You Are"/>
              <a:cs typeface="Just The Way You Are"/>
            </a:endParaRPr>
          </a:p>
          <a:p>
            <a:pPr lvl="1">
              <a:spcBef>
                <a:spcPts val="500"/>
              </a:spcBef>
            </a:pPr>
            <a:r>
              <a:rPr lang="en-US" sz="1150" dirty="0" smtClean="0">
                <a:latin typeface="Just The Way You Are"/>
                <a:cs typeface="Just The Way You Are"/>
              </a:rPr>
              <a:t>"</a:t>
            </a:r>
            <a:r>
              <a:rPr lang="en-US" sz="1150" dirty="0" smtClean="0">
                <a:latin typeface="Just The Way You Are"/>
                <a:cs typeface="Just The Way You Are"/>
              </a:rPr>
              <a:t>Radio." </a:t>
            </a:r>
            <a:r>
              <a:rPr lang="en-US" sz="1150" i="1" dirty="0" smtClean="0">
                <a:latin typeface="Just The Way You Are"/>
                <a:cs typeface="Just The Way You Are"/>
              </a:rPr>
              <a:t>Angel Fire</a:t>
            </a:r>
            <a:r>
              <a:rPr lang="en-US" sz="1150" dirty="0" smtClean="0">
                <a:latin typeface="Just The Way You Are"/>
                <a:cs typeface="Just The Way You Are"/>
              </a:rPr>
              <a:t>. N.p., n.d. Web. 17 May 2011. &lt;http://</a:t>
            </a:r>
            <a:r>
              <a:rPr lang="en-US" sz="1150" dirty="0" smtClean="0">
                <a:latin typeface="Just The Way You Are"/>
                <a:cs typeface="Just The Way You Are"/>
              </a:rPr>
              <a:t>www.angelfire.com</a:t>
            </a:r>
            <a:r>
              <a:rPr lang="en-US" sz="1150" dirty="0" smtClean="0">
                <a:latin typeface="Just The Way You Are"/>
                <a:cs typeface="Just The Way You Are"/>
              </a:rPr>
              <a:t>/ </a:t>
            </a:r>
            <a:br>
              <a:rPr lang="en-US" sz="1150" dirty="0" smtClean="0">
                <a:latin typeface="Just The Way You Are"/>
                <a:cs typeface="Just The Way You Are"/>
              </a:rPr>
            </a:br>
            <a:r>
              <a:rPr lang="en-US" sz="1150" dirty="0" smtClean="0">
                <a:latin typeface="Just The Way You Are"/>
                <a:cs typeface="Just The Way You Are"/>
              </a:rPr>
              <a:t>     co/</a:t>
            </a:r>
            <a:r>
              <a:rPr lang="en-US" sz="1150" dirty="0" smtClean="0">
                <a:latin typeface="Just The Way You Are"/>
                <a:cs typeface="Just The Way You Are"/>
              </a:rPr>
              <a:t>pscst/radio.html</a:t>
            </a:r>
            <a:r>
              <a:rPr lang="en-US" sz="1150" dirty="0" smtClean="0">
                <a:latin typeface="Just The Way You Are"/>
                <a:cs typeface="Just The Way You Are"/>
              </a:rPr>
              <a:t>&gt;.</a:t>
            </a:r>
          </a:p>
          <a:p>
            <a:pPr lvl="1">
              <a:spcBef>
                <a:spcPts val="500"/>
              </a:spcBef>
            </a:pPr>
            <a:r>
              <a:rPr lang="en-US" sz="1150" dirty="0" smtClean="0">
                <a:latin typeface="Just The Way You Are"/>
                <a:cs typeface="Just The Way You Are"/>
              </a:rPr>
              <a:t>“Social Networking.” </a:t>
            </a:r>
            <a:r>
              <a:rPr lang="en-US" sz="1150" i="1" dirty="0" smtClean="0">
                <a:latin typeface="Just The Way You Are"/>
                <a:cs typeface="Just The Way You Are"/>
              </a:rPr>
              <a:t>Love to Know</a:t>
            </a:r>
            <a:r>
              <a:rPr lang="en-US" sz="1150" dirty="0" smtClean="0">
                <a:latin typeface="Just The Way You Are"/>
                <a:cs typeface="Just The Way You Are"/>
              </a:rPr>
              <a:t>. N.p., n.d. Web. 17 May 2011. &lt;http://socialnetworking.lovetoknow.com/‌Negative_Impact_of_Social_Networking_Sites&gt;.</a:t>
            </a:r>
          </a:p>
          <a:p>
            <a:pPr lvl="1">
              <a:spcBef>
                <a:spcPts val="500"/>
              </a:spcBef>
            </a:pPr>
            <a:r>
              <a:rPr lang="en-US" sz="1150" dirty="0" smtClean="0">
                <a:latin typeface="Just The Way You Are"/>
                <a:cs typeface="Just The Way You Are"/>
              </a:rPr>
              <a:t>“What Is Social Networking.” </a:t>
            </a:r>
            <a:r>
              <a:rPr lang="en-US" sz="1150" i="1" dirty="0" smtClean="0">
                <a:latin typeface="Just The Way You Are"/>
                <a:cs typeface="Just The Way You Are"/>
              </a:rPr>
              <a:t>Social Networking</a:t>
            </a:r>
            <a:r>
              <a:rPr lang="en-US" sz="1150" dirty="0" smtClean="0">
                <a:latin typeface="Just The Way You Are"/>
                <a:cs typeface="Just The Way You Are"/>
              </a:rPr>
              <a:t>. N.p., n.d. Web. 16 May 2011. &lt;http://www.whatissocialnetworking.com/&gt;</a:t>
            </a:r>
            <a:r>
              <a:rPr lang="en-US" sz="1150" dirty="0" smtClean="0">
                <a:latin typeface="Just The Way You Are"/>
                <a:cs typeface="Just The Way You Are"/>
              </a:rPr>
              <a:t>.</a:t>
            </a:r>
          </a:p>
          <a:p>
            <a:pPr lvl="1">
              <a:spcBef>
                <a:spcPts val="500"/>
              </a:spcBef>
            </a:pPr>
            <a:r>
              <a:rPr lang="en-US" sz="1150" dirty="0" smtClean="0">
                <a:latin typeface="Just The Way You Are"/>
                <a:cs typeface="Just The Way You Are"/>
              </a:rPr>
              <a:t>Wheeldon</a:t>
            </a:r>
            <a:r>
              <a:rPr lang="en-US" sz="1150" dirty="0" smtClean="0">
                <a:latin typeface="Just The Way You Are"/>
                <a:cs typeface="Just The Way You Are"/>
              </a:rPr>
              <a:t>, Ebony. “A Social Society: The Positive Effects of Communication through Social Networking Sites.” </a:t>
            </a:r>
            <a:r>
              <a:rPr lang="en-US" sz="1150" i="1" dirty="0" smtClean="0">
                <a:latin typeface="Just The Way You Are"/>
                <a:cs typeface="Just The Way You Are"/>
              </a:rPr>
              <a:t>Online Conference on Networks and Communities</a:t>
            </a:r>
            <a:r>
              <a:rPr lang="en-US" sz="1150" dirty="0" smtClean="0">
                <a:latin typeface="Just The Way You Are"/>
                <a:cs typeface="Just The Way You Are"/>
              </a:rPr>
              <a:t>. N.p., 25 Apr. 2010. Web. 17 May 2011. &lt;http://</a:t>
            </a:r>
            <a:r>
              <a:rPr lang="en-US" sz="1150" dirty="0" smtClean="0">
                <a:latin typeface="Just The Way You Are"/>
                <a:cs typeface="Just The Way You Are"/>
              </a:rPr>
              <a:t>networkconference.netstudies.org</a:t>
            </a:r>
            <a:r>
              <a:rPr lang="en-US" sz="1150" dirty="0" smtClean="0">
                <a:latin typeface="Just The Way You Are"/>
                <a:cs typeface="Just The Way You Are"/>
              </a:rPr>
              <a:t>/‌2010/‌04/‌</a:t>
            </a:r>
            <a:r>
              <a:rPr lang="en-US" sz="1150" dirty="0" smtClean="0">
                <a:latin typeface="Just The Way You Are"/>
                <a:cs typeface="Just The Way You Are"/>
              </a:rPr>
              <a:t>a-social-society-the-positive-effects-of-communicating-through-social-networking-sites/</a:t>
            </a:r>
            <a:r>
              <a:rPr lang="en-US" sz="1150" dirty="0" smtClean="0">
                <a:latin typeface="Just The Way You Are"/>
                <a:cs typeface="Just The Way You Are"/>
              </a:rPr>
              <a:t>&gt;</a:t>
            </a:r>
            <a:r>
              <a:rPr lang="en-US" sz="1150" dirty="0" smtClean="0">
                <a:latin typeface="Just The Way You Are"/>
                <a:cs typeface="Just The Way You Are"/>
              </a:rPr>
              <a:t>.</a:t>
            </a:r>
          </a:p>
          <a:p>
            <a:pPr>
              <a:spcBef>
                <a:spcPts val="500"/>
              </a:spcBef>
            </a:pPr>
            <a:r>
              <a:rPr lang="en-US" sz="1150" dirty="0" smtClean="0">
                <a:latin typeface="Just The Way You Are"/>
                <a:cs typeface="Just The Way You Are"/>
              </a:rPr>
              <a:t>All images are from </a:t>
            </a:r>
            <a:r>
              <a:rPr lang="en-US" sz="1150" dirty="0" smtClean="0">
                <a:latin typeface="Just The Way You Are"/>
                <a:cs typeface="Just The Way You Are"/>
              </a:rPr>
              <a:t>Google.com</a:t>
            </a:r>
            <a:endParaRPr lang="en-US" sz="1150" dirty="0" smtClean="0">
              <a:latin typeface="Just The Way You Are"/>
              <a:cs typeface="Just The Way You Are"/>
            </a:endParaRPr>
          </a:p>
          <a:p>
            <a:pPr lvl="1">
              <a:spcBef>
                <a:spcPts val="500"/>
              </a:spcBef>
            </a:pPr>
            <a:endParaRPr lang="en-US" sz="1150" dirty="0" smtClean="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7000" spc="200" dirty="0" smtClean="0">
                <a:latin typeface="MARI&amp;DAVIDRegular"/>
                <a:cs typeface="MARI&amp;DAVIDRegular"/>
              </a:rPr>
              <a:t> Primary sources</a:t>
            </a:r>
            <a:endParaRPr lang="en-US" sz="7000" spc="200" dirty="0">
              <a:latin typeface="MARI&amp;DAVIDRegular"/>
              <a:cs typeface="MARI&amp;DAVIDRegular"/>
            </a:endParaRPr>
          </a:p>
        </p:txBody>
      </p:sp>
      <p:sp>
        <p:nvSpPr>
          <p:cNvPr id="4" name="Content Placeholder 9"/>
          <p:cNvSpPr>
            <a:spLocks noGrp="1"/>
          </p:cNvSpPr>
          <p:nvPr>
            <p:ph idx="1"/>
          </p:nvPr>
        </p:nvSpPr>
        <p:spPr>
          <a:xfrm>
            <a:off x="245087" y="1820479"/>
            <a:ext cx="8574087" cy="4774672"/>
          </a:xfrm>
        </p:spPr>
        <p:txBody>
          <a:bodyPr anchor="t">
            <a:noAutofit/>
          </a:bodyPr>
          <a:lstStyle/>
          <a:p>
            <a:pPr>
              <a:spcBef>
                <a:spcPts val="1000"/>
              </a:spcBef>
            </a:pPr>
            <a:r>
              <a:rPr lang="en-US" sz="2500" dirty="0" smtClean="0">
                <a:latin typeface="Just The Way You Are"/>
                <a:cs typeface="Just The Way You Are"/>
              </a:rPr>
              <a:t>I used Facebook.com and the New York Times online newspaper as primary sources to collect facts, statistics, and data concerning social networking sites and the people who use them. I also used these websites to gather information about the histories of these sites.</a:t>
            </a:r>
          </a:p>
          <a:p>
            <a:pPr>
              <a:spcBef>
                <a:spcPts val="1000"/>
              </a:spcBef>
            </a:pPr>
            <a:r>
              <a:rPr lang="en-US" sz="2500" dirty="0" smtClean="0">
                <a:latin typeface="Just The Way You Are"/>
                <a:cs typeface="Just The Way You Are"/>
              </a:rPr>
              <a:t>I also used several YouTube videos as primary sources so that I could gain an insight as to how these websites are being utilized for personal use, business, and recreation. These first hand experiences really helped expand my knowledge and understanding of how virtual communication is affecting the American lifestyle.</a:t>
            </a:r>
            <a:endParaRPr lang="en-US" sz="2500" dirty="0" smtClean="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25258" y="1964684"/>
            <a:ext cx="8487676" cy="3170099"/>
          </a:xfrm>
          <a:prstGeom prst="rect">
            <a:avLst/>
          </a:prstGeom>
          <a:noFill/>
        </p:spPr>
        <p:txBody>
          <a:bodyPr wrap="square" rtlCol="0" anchor="ctr">
            <a:spAutoFit/>
          </a:bodyPr>
          <a:lstStyle/>
          <a:p>
            <a:pPr algn="ctr"/>
            <a:r>
              <a:rPr lang="en-US" sz="20000" dirty="0" smtClean="0">
                <a:latin typeface="MARI&amp;DAVIDRegular"/>
                <a:cs typeface="MARI&amp;DAVIDRegular"/>
              </a:rPr>
              <a:t>The end.</a:t>
            </a:r>
            <a:endParaRPr lang="en-US" sz="20000" dirty="0">
              <a:latin typeface="MARI&amp;DAVIDRegular"/>
              <a:cs typeface="MARI&amp;DAVIDRegular"/>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l"/>
            <a:r>
              <a:rPr lang="en-US" sz="7000" spc="200" dirty="0" smtClean="0">
                <a:latin typeface="MARI&amp;DAVIDRegular"/>
                <a:cs typeface="MARI&amp;DAVIDRegular"/>
              </a:rPr>
              <a:t> Description</a:t>
            </a:r>
            <a:endParaRPr lang="en-US" sz="5000" spc="200" dirty="0">
              <a:latin typeface="Just The Way You Are"/>
              <a:cs typeface="Just The Way You Are"/>
            </a:endParaRPr>
          </a:p>
        </p:txBody>
      </p:sp>
      <p:pic>
        <p:nvPicPr>
          <p:cNvPr id="5" name="Picture 4" descr="socialnetworking.jpeg"/>
          <p:cNvPicPr>
            <a:picLocks/>
          </p:cNvPicPr>
          <p:nvPr/>
        </p:nvPicPr>
        <p:blipFill>
          <a:blip r:embed="rId3"/>
          <a:stretch>
            <a:fillRect/>
          </a:stretch>
        </p:blipFill>
        <p:spPr>
          <a:xfrm>
            <a:off x="333644" y="1831000"/>
            <a:ext cx="4800404" cy="4761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Content Placeholder 2"/>
          <p:cNvSpPr>
            <a:spLocks noGrp="1"/>
          </p:cNvSpPr>
          <p:nvPr>
            <p:ph sz="half" idx="1"/>
          </p:nvPr>
        </p:nvSpPr>
        <p:spPr>
          <a:xfrm>
            <a:off x="5222132" y="1814505"/>
            <a:ext cx="3756928" cy="5043496"/>
          </a:xfrm>
        </p:spPr>
        <p:txBody>
          <a:bodyPr>
            <a:noAutofit/>
          </a:bodyPr>
          <a:lstStyle/>
          <a:p>
            <a:pPr>
              <a:spcBef>
                <a:spcPts val="1600"/>
              </a:spcBef>
            </a:pPr>
            <a:r>
              <a:rPr lang="en-US" sz="2000" dirty="0" smtClean="0">
                <a:latin typeface="Just The Way You Are"/>
                <a:cs typeface="Just The Way You Are"/>
              </a:rPr>
              <a:t>The increasing tendency to communicate virtually as opposed to in person.</a:t>
            </a:r>
          </a:p>
          <a:p>
            <a:pPr>
              <a:spcBef>
                <a:spcPts val="1600"/>
              </a:spcBef>
            </a:pPr>
            <a:r>
              <a:rPr lang="en-US" sz="2000" dirty="0" smtClean="0">
                <a:latin typeface="Just The Way You Are"/>
                <a:cs typeface="Just The Way You Are"/>
              </a:rPr>
              <a:t>This is reinforced by the increased usage of technology in schools, the workplace, recreation, and society overall.</a:t>
            </a:r>
          </a:p>
          <a:p>
            <a:pPr>
              <a:spcBef>
                <a:spcPts val="1600"/>
              </a:spcBef>
            </a:pPr>
            <a:r>
              <a:rPr lang="en-US" sz="2000" dirty="0" smtClean="0">
                <a:latin typeface="Just The Way You Are"/>
                <a:cs typeface="Just The Way You Are"/>
              </a:rPr>
              <a:t>From small tasks like asking what the homework is to larger jobs like building an online movement, technology is being utilized every minute of every day.</a:t>
            </a:r>
          </a:p>
          <a:p>
            <a:pPr>
              <a:spcBef>
                <a:spcPts val="1600"/>
              </a:spcBef>
            </a:pPr>
            <a:endParaRPr lang="en-US" sz="2000" dirty="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2" name="Picture 2"/>
          <p:cNvPicPr>
            <a:picLocks noChangeArrowheads="1"/>
          </p:cNvPicPr>
          <p:nvPr/>
        </p:nvPicPr>
        <p:blipFill>
          <a:blip r:embed="rId2"/>
          <a:srcRect/>
          <a:stretch>
            <a:fillRect/>
          </a:stretch>
        </p:blipFill>
        <p:spPr bwMode="auto">
          <a:xfrm>
            <a:off x="317151" y="1870640"/>
            <a:ext cx="4053825" cy="4754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chor="ctr">
            <a:noAutofit/>
          </a:bodyPr>
          <a:lstStyle/>
          <a:p>
            <a:pPr algn="l"/>
            <a:r>
              <a:rPr lang="en-US" sz="7000" spc="200" dirty="0" smtClean="0">
                <a:latin typeface="MARI&amp;DAVIDRegular"/>
                <a:cs typeface="MARI&amp;DAVIDRegular"/>
              </a:rPr>
              <a:t> causes</a:t>
            </a:r>
            <a:endParaRPr lang="en-US" sz="5000" spc="200" dirty="0">
              <a:latin typeface="Just The Way You Are"/>
              <a:cs typeface="Just The Way You Are"/>
            </a:endParaRPr>
          </a:p>
        </p:txBody>
      </p:sp>
      <p:sp>
        <p:nvSpPr>
          <p:cNvPr id="3" name="Content Placeholder 2"/>
          <p:cNvSpPr>
            <a:spLocks noGrp="1"/>
          </p:cNvSpPr>
          <p:nvPr>
            <p:ph sz="half" idx="1"/>
          </p:nvPr>
        </p:nvSpPr>
        <p:spPr>
          <a:xfrm>
            <a:off x="4486434" y="1870639"/>
            <a:ext cx="4272011" cy="4709160"/>
          </a:xfrm>
        </p:spPr>
        <p:txBody>
          <a:bodyPr>
            <a:normAutofit/>
          </a:bodyPr>
          <a:lstStyle/>
          <a:p>
            <a:r>
              <a:rPr lang="en-US" sz="2300" dirty="0" smtClean="0">
                <a:latin typeface="Just The Way You Are"/>
                <a:cs typeface="Just The Way You Are"/>
              </a:rPr>
              <a:t>The emergence and increasing popularity of:</a:t>
            </a:r>
          </a:p>
          <a:p>
            <a:pPr lvl="1"/>
            <a:r>
              <a:rPr lang="en-US" sz="2300" dirty="0" smtClean="0">
                <a:latin typeface="Just The Way You Are"/>
                <a:cs typeface="Just The Way You Are"/>
              </a:rPr>
              <a:t>Various social networking websites like Facebook, MySpace, Twitter,</a:t>
            </a:r>
            <a:r>
              <a:rPr lang="en-US" sz="2300" dirty="0" smtClean="0">
                <a:latin typeface="Just The Way You Are"/>
                <a:cs typeface="Just The Way You Are"/>
              </a:rPr>
              <a:t> Tumblr, Skype</a:t>
            </a:r>
            <a:r>
              <a:rPr lang="en-US" sz="2300" dirty="0" smtClean="0">
                <a:latin typeface="Just The Way You Are"/>
                <a:cs typeface="Just The Way You Are"/>
              </a:rPr>
              <a:t>, and AIM.</a:t>
            </a:r>
          </a:p>
          <a:p>
            <a:pPr lvl="1"/>
            <a:r>
              <a:rPr lang="en-US" sz="2300" dirty="0" smtClean="0">
                <a:latin typeface="Just The Way You Are"/>
                <a:cs typeface="Just The Way You Are"/>
              </a:rPr>
              <a:t>Concepts like texting, email, instant messaging, and video chatting.</a:t>
            </a:r>
          </a:p>
          <a:p>
            <a:r>
              <a:rPr lang="en-US" sz="2300" dirty="0" smtClean="0">
                <a:solidFill>
                  <a:srgbClr val="000000"/>
                </a:solidFill>
                <a:latin typeface="Just The Way You Are"/>
                <a:cs typeface="Just The Way You Are"/>
                <a:hlinkClick r:id="rId3"/>
              </a:rPr>
              <a:t>Video:</a:t>
            </a:r>
            <a:r>
              <a:rPr lang="en-US" sz="2300" dirty="0" smtClean="0">
                <a:solidFill>
                  <a:schemeClr val="tx1"/>
                </a:solidFill>
                <a:latin typeface="Just The Way You Are"/>
                <a:cs typeface="Just The Way You Are"/>
                <a:hlinkClick r:id="rId3"/>
              </a:rPr>
              <a:t> The Social Revolution</a:t>
            </a:r>
            <a:endParaRPr lang="en-US" sz="2300" dirty="0" smtClean="0">
              <a:solidFill>
                <a:schemeClr val="tx1"/>
              </a:solidFill>
              <a:latin typeface="Just The Way You Are"/>
              <a:cs typeface="Just The Way You Are"/>
            </a:endParaRPr>
          </a:p>
          <a:p>
            <a:endParaRPr lang="en-US" sz="2300" dirty="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7000" spc="200" dirty="0" smtClean="0">
                <a:latin typeface="MARI&amp;DAVIDRegular"/>
                <a:cs typeface="MARI&amp;DAVIDRegular"/>
              </a:rPr>
              <a:t> Tech specs: </a:t>
            </a:r>
            <a:r>
              <a:rPr lang="en-US" sz="4000" spc="200" dirty="0" smtClean="0">
                <a:latin typeface="Just The Way You Are"/>
                <a:cs typeface="Just The Way You Are"/>
              </a:rPr>
              <a:t>Facebook &amp; Twitter</a:t>
            </a:r>
            <a:endParaRPr lang="en-US" sz="4000" spc="200" dirty="0">
              <a:latin typeface="MARI&amp;DAVIDRegular"/>
              <a:cs typeface="MARI&amp;DAVIDRegular"/>
            </a:endParaRPr>
          </a:p>
        </p:txBody>
      </p:sp>
      <p:sp>
        <p:nvSpPr>
          <p:cNvPr id="6" name="Content Placeholder 5"/>
          <p:cNvSpPr>
            <a:spLocks noGrp="1"/>
          </p:cNvSpPr>
          <p:nvPr>
            <p:ph sz="half" idx="2"/>
          </p:nvPr>
        </p:nvSpPr>
        <p:spPr>
          <a:xfrm>
            <a:off x="199725" y="2376364"/>
            <a:ext cx="4231499" cy="4481636"/>
          </a:xfrm>
        </p:spPr>
        <p:txBody>
          <a:bodyPr>
            <a:noAutofit/>
          </a:bodyPr>
          <a:lstStyle/>
          <a:p>
            <a:pPr>
              <a:spcBef>
                <a:spcPts val="1000"/>
              </a:spcBef>
            </a:pPr>
            <a:r>
              <a:rPr lang="en-US" sz="1850" dirty="0" smtClean="0">
                <a:latin typeface="Just The Way You Are"/>
                <a:cs typeface="Just The Way You Are"/>
              </a:rPr>
              <a:t>World’s largest social network</a:t>
            </a:r>
          </a:p>
          <a:p>
            <a:pPr>
              <a:spcBef>
                <a:spcPts val="1000"/>
              </a:spcBef>
            </a:pPr>
            <a:r>
              <a:rPr lang="en-US" sz="1850" dirty="0" smtClean="0">
                <a:latin typeface="Just The Way You Are"/>
                <a:cs typeface="Just The Way You Are"/>
              </a:rPr>
              <a:t>Founded in February 2004 by CEO Mark Zuckerberg and co-founders Dustin Moskovitz, Chris Hughes and Eduardo Saverin from their Harvard dorm room.</a:t>
            </a:r>
          </a:p>
          <a:p>
            <a:pPr>
              <a:spcBef>
                <a:spcPts val="1000"/>
              </a:spcBef>
            </a:pPr>
            <a:r>
              <a:rPr lang="en-US" sz="1850" dirty="0" smtClean="0">
                <a:latin typeface="Just The Way You Are"/>
                <a:cs typeface="Just The Way You Are"/>
              </a:rPr>
              <a:t>Over 5oo million active users worldwide</a:t>
            </a:r>
          </a:p>
          <a:p>
            <a:pPr lvl="1">
              <a:spcBef>
                <a:spcPts val="1000"/>
              </a:spcBef>
            </a:pPr>
            <a:r>
              <a:rPr lang="en-US" sz="1850" dirty="0" smtClean="0">
                <a:latin typeface="Just The Way You Are"/>
                <a:cs typeface="Just The Way You Are"/>
              </a:rPr>
              <a:t>The U.S. accounts for about 30% of users worldwide.</a:t>
            </a:r>
          </a:p>
          <a:p>
            <a:pPr lvl="1">
              <a:spcBef>
                <a:spcPts val="1000"/>
              </a:spcBef>
            </a:pPr>
            <a:r>
              <a:rPr lang="en-US" sz="1850" dirty="0" smtClean="0">
                <a:latin typeface="Just The Way You Are"/>
                <a:cs typeface="Just The Way You Are"/>
              </a:rPr>
              <a:t>Average user creates 90 pieces of content each month.</a:t>
            </a:r>
          </a:p>
          <a:p>
            <a:pPr>
              <a:spcBef>
                <a:spcPts val="1000"/>
              </a:spcBef>
            </a:pPr>
            <a:r>
              <a:rPr lang="en-US" sz="1850" dirty="0" smtClean="0">
                <a:latin typeface="Just The Way You Are"/>
                <a:cs typeface="Just The Way You Are"/>
                <a:hlinkClick r:id="rId2"/>
              </a:rPr>
              <a:t>Video: Founding of Facebook</a:t>
            </a:r>
            <a:r>
              <a:rPr lang="en-US" sz="1850" dirty="0" smtClean="0">
                <a:latin typeface="Just The Way You Are"/>
                <a:cs typeface="Just The Way You Are"/>
              </a:rPr>
              <a:t> </a:t>
            </a:r>
          </a:p>
          <a:p>
            <a:pPr>
              <a:spcBef>
                <a:spcPts val="1000"/>
              </a:spcBef>
            </a:pPr>
            <a:endParaRPr lang="en-US" sz="1850" dirty="0" smtClean="0">
              <a:latin typeface="Just The Way You Are"/>
              <a:cs typeface="Just The Way You Are"/>
            </a:endParaRPr>
          </a:p>
          <a:p>
            <a:pPr>
              <a:spcBef>
                <a:spcPts val="1000"/>
              </a:spcBef>
            </a:pPr>
            <a:endParaRPr lang="en-US" sz="1850" dirty="0">
              <a:latin typeface="Just The Way You Are"/>
              <a:cs typeface="Just The Way You Are"/>
            </a:endParaRPr>
          </a:p>
        </p:txBody>
      </p:sp>
      <p:pic>
        <p:nvPicPr>
          <p:cNvPr id="29698" name="Picture 2"/>
          <p:cNvPicPr>
            <a:picLocks noChangeAspect="1" noChangeArrowheads="1"/>
          </p:cNvPicPr>
          <p:nvPr/>
        </p:nvPicPr>
        <p:blipFill>
          <a:blip r:embed="rId3"/>
          <a:srcRect/>
          <a:stretch>
            <a:fillRect/>
          </a:stretch>
        </p:blipFill>
        <p:spPr bwMode="auto">
          <a:xfrm>
            <a:off x="696521" y="1784623"/>
            <a:ext cx="2808470" cy="594360"/>
          </a:xfrm>
          <a:prstGeom prst="rect">
            <a:avLst/>
          </a:prstGeom>
          <a:noFill/>
          <a:ln w="9525">
            <a:noFill/>
            <a:miter lim="800000"/>
            <a:headEnd/>
            <a:tailEnd/>
          </a:ln>
          <a:effectLst/>
        </p:spPr>
      </p:pic>
      <p:pic>
        <p:nvPicPr>
          <p:cNvPr id="12" name="Picture 11" descr="twitter_logo.psd"/>
          <p:cNvPicPr>
            <a:picLocks noChangeAspect="1"/>
          </p:cNvPicPr>
          <p:nvPr/>
        </p:nvPicPr>
        <p:blipFill>
          <a:blip r:embed="rId4"/>
          <a:srcRect t="12080"/>
          <a:stretch>
            <a:fillRect/>
          </a:stretch>
        </p:blipFill>
        <p:spPr>
          <a:xfrm>
            <a:off x="5341938" y="1603178"/>
            <a:ext cx="2773233" cy="1116589"/>
          </a:xfrm>
          <a:prstGeom prst="rect">
            <a:avLst/>
          </a:prstGeom>
        </p:spPr>
      </p:pic>
      <p:sp>
        <p:nvSpPr>
          <p:cNvPr id="13" name="Content Placeholder 5"/>
          <p:cNvSpPr>
            <a:spLocks noGrp="1"/>
          </p:cNvSpPr>
          <p:nvPr>
            <p:ph sz="half" idx="2"/>
          </p:nvPr>
        </p:nvSpPr>
        <p:spPr>
          <a:xfrm>
            <a:off x="4649410" y="2376364"/>
            <a:ext cx="4261104" cy="4267201"/>
          </a:xfrm>
        </p:spPr>
        <p:txBody>
          <a:bodyPr>
            <a:noAutofit/>
          </a:bodyPr>
          <a:lstStyle/>
          <a:p>
            <a:pPr>
              <a:spcBef>
                <a:spcPts val="1000"/>
              </a:spcBef>
            </a:pPr>
            <a:r>
              <a:rPr lang="en-US" sz="1700" dirty="0" smtClean="0">
                <a:latin typeface="Just The Way You Are"/>
                <a:cs typeface="Just The Way You Are"/>
              </a:rPr>
              <a:t>There are more than 106 million accounts on Twitter.</a:t>
            </a:r>
          </a:p>
          <a:p>
            <a:pPr lvl="1">
              <a:spcBef>
                <a:spcPts val="1000"/>
              </a:spcBef>
            </a:pPr>
            <a:r>
              <a:rPr lang="en-US" sz="1700" dirty="0" smtClean="0">
                <a:latin typeface="Just The Way You Are"/>
                <a:cs typeface="Just The Way You Are"/>
              </a:rPr>
              <a:t>The U.S. accounts for about 33% of users worldwide</a:t>
            </a:r>
          </a:p>
          <a:p>
            <a:pPr lvl="1">
              <a:spcBef>
                <a:spcPts val="1000"/>
              </a:spcBef>
            </a:pPr>
            <a:r>
              <a:rPr lang="en-US" sz="1700" dirty="0" smtClean="0">
                <a:latin typeface="Just The Way You Are"/>
                <a:cs typeface="Just The Way You Are"/>
              </a:rPr>
              <a:t>Users send 55 million Tweets per day; 640 Tweets per second</a:t>
            </a:r>
            <a:endParaRPr lang="en-US" sz="1700" dirty="0">
              <a:latin typeface="Just The Way You Are"/>
              <a:cs typeface="Just The Way You Are"/>
            </a:endParaRPr>
          </a:p>
        </p:txBody>
      </p:sp>
      <p:pic>
        <p:nvPicPr>
          <p:cNvPr id="14" name="Picture 13" descr="Screen shot 2011-05-16 at 10.08.36 PM.png"/>
          <p:cNvPicPr>
            <a:picLocks/>
          </p:cNvPicPr>
          <p:nvPr/>
        </p:nvPicPr>
        <p:blipFill>
          <a:blip r:embed="rId5"/>
          <a:stretch>
            <a:fillRect/>
          </a:stretch>
        </p:blipFill>
        <p:spPr>
          <a:xfrm>
            <a:off x="4535920" y="4282637"/>
            <a:ext cx="4541930" cy="2447081"/>
          </a:xfrm>
          <a:prstGeom prst="rect">
            <a:avLst/>
          </a:prstGeom>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l"/>
            <a:r>
              <a:rPr lang="en-US" sz="7000" spc="200" dirty="0" smtClean="0">
                <a:latin typeface="MARI&amp;DAVIDRegular"/>
                <a:cs typeface="MARI&amp;DAVIDRegular"/>
              </a:rPr>
              <a:t> Positive impacts on America</a:t>
            </a:r>
            <a:endParaRPr lang="en-US" sz="5000" spc="200" dirty="0">
              <a:latin typeface="Just The Way You Are"/>
              <a:cs typeface="Just The Way You Are"/>
            </a:endParaRPr>
          </a:p>
        </p:txBody>
      </p:sp>
      <p:sp>
        <p:nvSpPr>
          <p:cNvPr id="3" name="Content Placeholder 2"/>
          <p:cNvSpPr>
            <a:spLocks noGrp="1"/>
          </p:cNvSpPr>
          <p:nvPr>
            <p:ph sz="half" idx="1"/>
          </p:nvPr>
        </p:nvSpPr>
        <p:spPr>
          <a:xfrm>
            <a:off x="284163" y="1798008"/>
            <a:ext cx="4297680" cy="5029200"/>
          </a:xfrm>
        </p:spPr>
        <p:txBody>
          <a:bodyPr>
            <a:noAutofit/>
          </a:bodyPr>
          <a:lstStyle/>
          <a:p>
            <a:pPr>
              <a:spcBef>
                <a:spcPts val="1000"/>
              </a:spcBef>
            </a:pPr>
            <a:r>
              <a:rPr lang="en-US" sz="2000" dirty="0" smtClean="0">
                <a:latin typeface="Just The Way You Are"/>
                <a:cs typeface="Just The Way You Are"/>
              </a:rPr>
              <a:t>Media and technology usage is becoming an integral part of the American lifestyle.</a:t>
            </a:r>
          </a:p>
          <a:p>
            <a:pPr>
              <a:spcBef>
                <a:spcPts val="1000"/>
              </a:spcBef>
            </a:pPr>
            <a:r>
              <a:rPr lang="en-US" sz="2000" dirty="0" smtClean="0">
                <a:latin typeface="Just The Way You Are"/>
                <a:cs typeface="Just The Way You Are"/>
              </a:rPr>
              <a:t>Schools and workplaces:</a:t>
            </a:r>
          </a:p>
          <a:p>
            <a:pPr lvl="1">
              <a:spcBef>
                <a:spcPts val="1000"/>
              </a:spcBef>
            </a:pPr>
            <a:r>
              <a:rPr lang="en-US" dirty="0" smtClean="0">
                <a:latin typeface="Just The Way You Are"/>
                <a:cs typeface="Just The Way You Are"/>
              </a:rPr>
              <a:t>Online classes, project collaboration, presentations</a:t>
            </a:r>
          </a:p>
          <a:p>
            <a:pPr lvl="1">
              <a:spcBef>
                <a:spcPts val="1000"/>
              </a:spcBef>
            </a:pPr>
            <a:r>
              <a:rPr lang="en-US" dirty="0" smtClean="0">
                <a:latin typeface="Just The Way You Are"/>
                <a:cs typeface="Just The Way You Are"/>
              </a:rPr>
              <a:t>Laptop program at Moreau</a:t>
            </a:r>
          </a:p>
          <a:p>
            <a:pPr>
              <a:spcBef>
                <a:spcPts val="1000"/>
              </a:spcBef>
            </a:pPr>
            <a:r>
              <a:rPr lang="en-US" sz="2000" dirty="0" smtClean="0">
                <a:latin typeface="Just The Way You Are"/>
                <a:cs typeface="Just The Way You Are"/>
              </a:rPr>
              <a:t>Recreation:</a:t>
            </a:r>
          </a:p>
          <a:p>
            <a:pPr lvl="1">
              <a:spcBef>
                <a:spcPts val="1000"/>
              </a:spcBef>
            </a:pPr>
            <a:r>
              <a:rPr lang="en-US" dirty="0" smtClean="0">
                <a:latin typeface="Just The Way You Are"/>
                <a:cs typeface="Just The Way You Are"/>
              </a:rPr>
              <a:t>Communication and self-expression</a:t>
            </a:r>
          </a:p>
          <a:p>
            <a:pPr lvl="1">
              <a:spcBef>
                <a:spcPts val="1000"/>
              </a:spcBef>
            </a:pPr>
            <a:r>
              <a:rPr lang="en-US" dirty="0" smtClean="0">
                <a:latin typeface="Just The Way You Are"/>
                <a:cs typeface="Just The Way You Are"/>
              </a:rPr>
              <a:t>Blogging, messaging, web </a:t>
            </a:r>
            <a:r>
              <a:rPr lang="en-US" dirty="0" smtClean="0">
                <a:latin typeface="Just The Way You Are"/>
                <a:cs typeface="Just The Way You Are"/>
              </a:rPr>
              <a:t>surfing, chatting</a:t>
            </a:r>
          </a:p>
          <a:p>
            <a:pPr>
              <a:spcBef>
                <a:spcPts val="1000"/>
              </a:spcBef>
            </a:pPr>
            <a:endParaRPr lang="en-US" sz="2000" dirty="0">
              <a:latin typeface="Just The Way You Are"/>
              <a:cs typeface="Just The Way You Are"/>
            </a:endParaRPr>
          </a:p>
        </p:txBody>
      </p:sp>
      <p:sp>
        <p:nvSpPr>
          <p:cNvPr id="5" name="Content Placeholder 2"/>
          <p:cNvSpPr>
            <a:spLocks noGrp="1"/>
          </p:cNvSpPr>
          <p:nvPr>
            <p:ph sz="half" idx="1"/>
          </p:nvPr>
        </p:nvSpPr>
        <p:spPr>
          <a:xfrm>
            <a:off x="4560570" y="1798008"/>
            <a:ext cx="4297680" cy="5029200"/>
          </a:xfrm>
        </p:spPr>
        <p:txBody>
          <a:bodyPr>
            <a:normAutofit/>
          </a:bodyPr>
          <a:lstStyle/>
          <a:p>
            <a:pPr>
              <a:spcBef>
                <a:spcPts val="1000"/>
              </a:spcBef>
            </a:pPr>
            <a:r>
              <a:rPr lang="en-US" sz="2000" dirty="0" smtClean="0">
                <a:latin typeface="Just The Way You Are"/>
                <a:cs typeface="Just The Way You Are"/>
              </a:rPr>
              <a:t>Communication is made easier and more efficient:</a:t>
            </a:r>
          </a:p>
          <a:p>
            <a:pPr lvl="1">
              <a:spcBef>
                <a:spcPts val="1000"/>
              </a:spcBef>
            </a:pPr>
            <a:r>
              <a:rPr lang="en-US" dirty="0" smtClean="0">
                <a:latin typeface="Just The Way You Are"/>
                <a:cs typeface="Just The Way You Are"/>
              </a:rPr>
              <a:t>Friends, family, colleagues just a click or keystroke away</a:t>
            </a:r>
          </a:p>
          <a:p>
            <a:pPr lvl="1">
              <a:spcBef>
                <a:spcPts val="1000"/>
              </a:spcBef>
            </a:pPr>
            <a:r>
              <a:rPr lang="en-US" dirty="0" smtClean="0">
                <a:latin typeface="Just The Way You Are"/>
                <a:cs typeface="Just The Way You Are"/>
              </a:rPr>
              <a:t>Because of virtual communication, distance is no longer a problem.</a:t>
            </a:r>
          </a:p>
          <a:p>
            <a:pPr lvl="1">
              <a:spcBef>
                <a:spcPts val="1000"/>
              </a:spcBef>
            </a:pPr>
            <a:r>
              <a:rPr lang="en-US" dirty="0" smtClean="0">
                <a:latin typeface="Just The Way You Are"/>
                <a:cs typeface="Just The Way You Are"/>
              </a:rPr>
              <a:t>High speed as opposed to more “dated” forms of communication like mail.</a:t>
            </a:r>
          </a:p>
          <a:p>
            <a:pPr>
              <a:spcBef>
                <a:spcPts val="1000"/>
              </a:spcBef>
            </a:pPr>
            <a:r>
              <a:rPr lang="en-US" sz="2000" u="sng" dirty="0" smtClean="0">
                <a:latin typeface="Just The Way You Are"/>
                <a:cs typeface="Just The Way You Are"/>
                <a:hlinkClick r:id="rId2"/>
              </a:rPr>
              <a:t>Video: Facebook Stories</a:t>
            </a:r>
            <a:r>
              <a:rPr lang="en-US" sz="2000" dirty="0" smtClean="0">
                <a:latin typeface="Just The Way You Are"/>
                <a:cs typeface="Just The Way You Are"/>
              </a:rPr>
              <a:t> </a:t>
            </a:r>
          </a:p>
          <a:p>
            <a:pPr lvl="1">
              <a:spcBef>
                <a:spcPts val="1000"/>
              </a:spcBef>
            </a:pPr>
            <a:endParaRPr lang="en-US" dirty="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l"/>
            <a:r>
              <a:rPr lang="en-US" sz="7000" spc="200" dirty="0" smtClean="0">
                <a:latin typeface="MARI&amp;DAVIDRegular"/>
                <a:cs typeface="MARI&amp;DAVIDRegular"/>
              </a:rPr>
              <a:t> Negative impacts on America</a:t>
            </a:r>
            <a:endParaRPr lang="en-US" sz="5000" spc="200" dirty="0">
              <a:latin typeface="Just The Way You Are"/>
              <a:cs typeface="Just The Way You Are"/>
            </a:endParaRPr>
          </a:p>
        </p:txBody>
      </p:sp>
      <p:sp>
        <p:nvSpPr>
          <p:cNvPr id="5" name="Content Placeholder 2"/>
          <p:cNvSpPr>
            <a:spLocks noGrp="1"/>
          </p:cNvSpPr>
          <p:nvPr>
            <p:ph sz="half" idx="1"/>
          </p:nvPr>
        </p:nvSpPr>
        <p:spPr>
          <a:xfrm>
            <a:off x="229903" y="1746325"/>
            <a:ext cx="4025614" cy="5029200"/>
          </a:xfrm>
        </p:spPr>
        <p:txBody>
          <a:bodyPr>
            <a:noAutofit/>
          </a:bodyPr>
          <a:lstStyle/>
          <a:p>
            <a:r>
              <a:rPr lang="en-US" sz="1800" dirty="0" smtClean="0">
                <a:latin typeface="Just The Way You Are"/>
                <a:cs typeface="Just The Way You Are"/>
              </a:rPr>
              <a:t>Causes a shift in priorities:</a:t>
            </a:r>
          </a:p>
          <a:p>
            <a:pPr lvl="1"/>
            <a:r>
              <a:rPr lang="en-US" sz="1800" dirty="0" smtClean="0">
                <a:latin typeface="Just The Way You Are"/>
                <a:cs typeface="Just The Way You Are"/>
              </a:rPr>
              <a:t>Youth and young adults are spending more time on the computer than with their friends and families.</a:t>
            </a:r>
          </a:p>
          <a:p>
            <a:pPr lvl="1"/>
            <a:r>
              <a:rPr lang="en-US" sz="1800" dirty="0" smtClean="0">
                <a:latin typeface="Just The Way You Are"/>
                <a:cs typeface="Just The Way You Are"/>
              </a:rPr>
              <a:t>Decreased interpersonal interactions</a:t>
            </a:r>
          </a:p>
          <a:p>
            <a:r>
              <a:rPr lang="en-US" sz="1800" dirty="0" smtClean="0">
                <a:latin typeface="Just The Way You Are"/>
                <a:cs typeface="Just The Way You Are"/>
              </a:rPr>
              <a:t>Social networking sites have the potential to be a distraction:</a:t>
            </a:r>
          </a:p>
          <a:p>
            <a:pPr lvl="1"/>
            <a:r>
              <a:rPr lang="en-US" sz="1800" dirty="0" smtClean="0">
                <a:latin typeface="Just The Way You Are"/>
                <a:cs typeface="Just The Way You Are"/>
              </a:rPr>
              <a:t>Games, apps, and features</a:t>
            </a:r>
          </a:p>
          <a:p>
            <a:pPr lvl="1"/>
            <a:r>
              <a:rPr lang="en-US" sz="1800" dirty="0" smtClean="0">
                <a:latin typeface="Just The Way You Are"/>
                <a:cs typeface="Just The Way You Are"/>
              </a:rPr>
              <a:t>In many cases, it leads to procrastination, poor work and study habits, and unsatisfactory performance in school.</a:t>
            </a:r>
          </a:p>
          <a:p>
            <a:pPr lvl="1"/>
            <a:endParaRPr lang="en-US" sz="1800" dirty="0" smtClean="0">
              <a:latin typeface="Just The Way You Are"/>
              <a:cs typeface="Just The Way You Are"/>
            </a:endParaRPr>
          </a:p>
          <a:p>
            <a:pPr lvl="1"/>
            <a:endParaRPr lang="en-US" sz="1800" dirty="0" smtClean="0">
              <a:latin typeface="Just The Way You Are"/>
              <a:cs typeface="Just The Way You Are"/>
            </a:endParaRPr>
          </a:p>
          <a:p>
            <a:pPr lvl="1"/>
            <a:endParaRPr lang="en-US" sz="1800" dirty="0">
              <a:latin typeface="Just The Way You Are"/>
              <a:cs typeface="Just The Way You Are"/>
            </a:endParaRPr>
          </a:p>
        </p:txBody>
      </p:sp>
      <p:pic>
        <p:nvPicPr>
          <p:cNvPr id="33794" name="Picture 2"/>
          <p:cNvPicPr>
            <a:picLocks noChangeAspect="1" noChangeArrowheads="1"/>
          </p:cNvPicPr>
          <p:nvPr/>
        </p:nvPicPr>
        <p:blipFill>
          <a:blip r:embed="rId2"/>
          <a:srcRect/>
          <a:stretch>
            <a:fillRect/>
          </a:stretch>
        </p:blipFill>
        <p:spPr bwMode="auto">
          <a:xfrm>
            <a:off x="4396096" y="2688765"/>
            <a:ext cx="4409968" cy="29404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dist"/>
            <a:r>
              <a:rPr lang="en-US" sz="6100" spc="200" dirty="0" smtClean="0">
                <a:latin typeface="MARI&amp;DAVIDRegular"/>
                <a:cs typeface="MARI&amp;DAVIDRegular"/>
              </a:rPr>
              <a:t>relation to pre 21</a:t>
            </a:r>
            <a:r>
              <a:rPr lang="en-US" sz="6100" spc="200" baseline="30000" dirty="0" smtClean="0">
                <a:latin typeface="MARI&amp;DAVIDRegular"/>
                <a:cs typeface="MARI&amp;DAVIDRegular"/>
              </a:rPr>
              <a:t>st</a:t>
            </a:r>
            <a:r>
              <a:rPr lang="en-US" sz="6100" spc="200" dirty="0" smtClean="0">
                <a:latin typeface="MARI&amp;DAVIDRegular"/>
                <a:cs typeface="MARI&amp;DAVIDRegular"/>
              </a:rPr>
              <a:t> century America</a:t>
            </a:r>
            <a:endParaRPr lang="en-US" sz="6100" spc="200" dirty="0">
              <a:latin typeface="Just The Way You Are"/>
              <a:cs typeface="Just The Way You Are"/>
            </a:endParaRPr>
          </a:p>
        </p:txBody>
      </p:sp>
      <p:sp>
        <p:nvSpPr>
          <p:cNvPr id="3" name="Content Placeholder 2"/>
          <p:cNvSpPr>
            <a:spLocks noGrp="1"/>
          </p:cNvSpPr>
          <p:nvPr>
            <p:ph sz="half" idx="1"/>
          </p:nvPr>
        </p:nvSpPr>
        <p:spPr>
          <a:xfrm>
            <a:off x="284162" y="2395078"/>
            <a:ext cx="4561375" cy="4199741"/>
          </a:xfrm>
        </p:spPr>
        <p:txBody>
          <a:bodyPr>
            <a:noAutofit/>
          </a:bodyPr>
          <a:lstStyle/>
          <a:p>
            <a:pPr>
              <a:spcBef>
                <a:spcPts val="1000"/>
              </a:spcBef>
            </a:pPr>
            <a:r>
              <a:rPr lang="en-US" sz="1800" dirty="0" smtClean="0">
                <a:latin typeface="Just The Way You Are"/>
                <a:cs typeface="Just The Way You Are"/>
              </a:rPr>
              <a:t>Morse code: an electrical telegraph system invented by Samuel F. B. Morse in 1836</a:t>
            </a:r>
          </a:p>
          <a:p>
            <a:pPr lvl="1">
              <a:spcBef>
                <a:spcPts val="1000"/>
              </a:spcBef>
            </a:pPr>
            <a:r>
              <a:rPr lang="en-US" sz="1800" dirty="0" smtClean="0">
                <a:latin typeface="Just The Way You Are"/>
                <a:cs typeface="Just The Way You Are"/>
              </a:rPr>
              <a:t>A telegraph sent pulses of electric current along wires that made communication across great distances possible</a:t>
            </a:r>
          </a:p>
          <a:p>
            <a:pPr lvl="1">
              <a:spcBef>
                <a:spcPts val="1000"/>
              </a:spcBef>
            </a:pPr>
            <a:r>
              <a:rPr lang="en-US" sz="1800" dirty="0" smtClean="0">
                <a:latin typeface="Just The Way You Are"/>
                <a:cs typeface="Just The Way You Are"/>
              </a:rPr>
              <a:t>The receiving end would pick up variations of lights, clicks, or tones that would translate into a series of letters and/or numbers.</a:t>
            </a:r>
          </a:p>
          <a:p>
            <a:pPr lvl="1">
              <a:spcBef>
                <a:spcPts val="1000"/>
              </a:spcBef>
            </a:pPr>
            <a:r>
              <a:rPr lang="en-US" sz="1800" dirty="0" smtClean="0">
                <a:latin typeface="Just The Way You Are"/>
                <a:cs typeface="Just The Way You Are"/>
              </a:rPr>
              <a:t>Gugliemo Marconi was awarded the patent for the wireless telegraph in 1897.</a:t>
            </a:r>
          </a:p>
          <a:p>
            <a:pPr lvl="1">
              <a:spcBef>
                <a:spcPts val="1000"/>
              </a:spcBef>
            </a:pPr>
            <a:endParaRPr lang="en-US" sz="1800" dirty="0" smtClean="0">
              <a:latin typeface="Just The Way You Are"/>
              <a:cs typeface="Just The Way You Are"/>
            </a:endParaRPr>
          </a:p>
        </p:txBody>
      </p:sp>
      <p:pic>
        <p:nvPicPr>
          <p:cNvPr id="22530" name="Picture 2"/>
          <p:cNvPicPr>
            <a:picLocks noChangeAspect="1" noChangeArrowheads="1"/>
          </p:cNvPicPr>
          <p:nvPr/>
        </p:nvPicPr>
        <p:blipFill>
          <a:blip r:embed="rId2"/>
          <a:srcRect/>
          <a:stretch>
            <a:fillRect/>
          </a:stretch>
        </p:blipFill>
        <p:spPr bwMode="auto">
          <a:xfrm>
            <a:off x="5311589" y="2528759"/>
            <a:ext cx="3232247" cy="410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284163" y="1760103"/>
            <a:ext cx="8574087" cy="584776"/>
          </a:xfrm>
          <a:prstGeom prst="rect">
            <a:avLst/>
          </a:prstGeom>
          <a:noFill/>
        </p:spPr>
        <p:txBody>
          <a:bodyPr wrap="square" rtlCol="0">
            <a:spAutoFit/>
          </a:bodyPr>
          <a:lstStyle/>
          <a:p>
            <a:r>
              <a:rPr lang="en-US" sz="1600" dirty="0" smtClean="0">
                <a:latin typeface="Just The Way You Are"/>
                <a:cs typeface="Just The Way You Are"/>
              </a:rPr>
              <a:t>Virtual communication has existed in America long before the internet was invented. Developments in this area date back almost 200 years with the invention of the telegraph.</a:t>
            </a:r>
            <a:endParaRPr lang="en-US" sz="1600" dirty="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dist"/>
            <a:r>
              <a:rPr lang="en-US" sz="6100" spc="200" dirty="0" smtClean="0">
                <a:latin typeface="MARI&amp;DAVIDRegular"/>
                <a:cs typeface="MARI&amp;DAVIDRegular"/>
              </a:rPr>
              <a:t>relation to pre 21</a:t>
            </a:r>
            <a:r>
              <a:rPr lang="en-US" sz="6100" spc="200" baseline="30000" dirty="0" smtClean="0">
                <a:latin typeface="MARI&amp;DAVIDRegular"/>
                <a:cs typeface="MARI&amp;DAVIDRegular"/>
              </a:rPr>
              <a:t>st</a:t>
            </a:r>
            <a:r>
              <a:rPr lang="en-US" sz="6100" spc="200" dirty="0" smtClean="0">
                <a:latin typeface="MARI&amp;DAVIDRegular"/>
                <a:cs typeface="MARI&amp;DAVIDRegular"/>
              </a:rPr>
              <a:t> century America</a:t>
            </a:r>
            <a:endParaRPr lang="en-US" sz="6100" spc="200" dirty="0">
              <a:latin typeface="Just The Way You Are"/>
              <a:cs typeface="Just The Way You Are"/>
            </a:endParaRPr>
          </a:p>
        </p:txBody>
      </p:sp>
      <p:sp>
        <p:nvSpPr>
          <p:cNvPr id="6" name="Content Placeholder 2"/>
          <p:cNvSpPr>
            <a:spLocks noGrp="1"/>
          </p:cNvSpPr>
          <p:nvPr>
            <p:ph sz="half" idx="1"/>
          </p:nvPr>
        </p:nvSpPr>
        <p:spPr>
          <a:xfrm>
            <a:off x="284163" y="1838082"/>
            <a:ext cx="4272518" cy="4756737"/>
          </a:xfrm>
        </p:spPr>
        <p:txBody>
          <a:bodyPr>
            <a:noAutofit/>
          </a:bodyPr>
          <a:lstStyle/>
          <a:p>
            <a:pPr>
              <a:spcBef>
                <a:spcPts val="1000"/>
              </a:spcBef>
            </a:pPr>
            <a:r>
              <a:rPr lang="en-US" sz="2000" dirty="0" smtClean="0">
                <a:latin typeface="Just The Way You Are"/>
                <a:cs typeface="Just The Way You Are"/>
              </a:rPr>
              <a:t>From the telegraph came the development of wireless communication in the form of the radio.</a:t>
            </a:r>
          </a:p>
          <a:p>
            <a:pPr lvl="1">
              <a:spcBef>
                <a:spcPts val="1000"/>
              </a:spcBef>
            </a:pPr>
            <a:r>
              <a:rPr lang="en-US" dirty="0" smtClean="0">
                <a:latin typeface="Just The Way You Are"/>
                <a:cs typeface="Just The Way You Are"/>
              </a:rPr>
              <a:t>In 1901, Marconi successfully transmitted a radio signal across the Atlantic Ocean from Cornwall to Newfoundland. </a:t>
            </a:r>
          </a:p>
          <a:p>
            <a:pPr lvl="1">
              <a:spcBef>
                <a:spcPts val="1000"/>
              </a:spcBef>
            </a:pPr>
            <a:r>
              <a:rPr lang="en-US" dirty="0" smtClean="0">
                <a:latin typeface="Just The Way You Are"/>
                <a:cs typeface="Just The Way You Are"/>
              </a:rPr>
              <a:t>This was the first</a:t>
            </a:r>
            <a:r>
              <a:rPr lang="en-US" dirty="0" smtClean="0">
                <a:latin typeface="Just The Way You Are"/>
                <a:cs typeface="Just The Way You Are"/>
              </a:rPr>
              <a:t> demonstration of </a:t>
            </a:r>
            <a:r>
              <a:rPr lang="en-US" dirty="0" smtClean="0">
                <a:latin typeface="Just The Way You Are"/>
                <a:cs typeface="Just The Way You Are"/>
              </a:rPr>
              <a:t>wireless communication across the ocean in the world.</a:t>
            </a:r>
          </a:p>
          <a:p>
            <a:pPr lvl="1">
              <a:spcBef>
                <a:spcPts val="1000"/>
              </a:spcBef>
            </a:pPr>
            <a:endParaRPr lang="en-US" dirty="0" smtClean="0">
              <a:latin typeface="Just The Way You Are"/>
              <a:cs typeface="Just The Way You Are"/>
            </a:endParaRPr>
          </a:p>
        </p:txBody>
      </p:sp>
      <p:sp>
        <p:nvSpPr>
          <p:cNvPr id="7" name="Content Placeholder 2"/>
          <p:cNvSpPr>
            <a:spLocks noGrp="1"/>
          </p:cNvSpPr>
          <p:nvPr>
            <p:ph sz="half" idx="1"/>
          </p:nvPr>
        </p:nvSpPr>
        <p:spPr>
          <a:xfrm>
            <a:off x="4556681" y="1838082"/>
            <a:ext cx="4272518" cy="4756737"/>
          </a:xfrm>
        </p:spPr>
        <p:txBody>
          <a:bodyPr>
            <a:noAutofit/>
          </a:bodyPr>
          <a:lstStyle/>
          <a:p>
            <a:pPr>
              <a:spcBef>
                <a:spcPts val="1000"/>
              </a:spcBef>
            </a:pPr>
            <a:r>
              <a:rPr lang="en-US" sz="2000" dirty="0" smtClean="0">
                <a:latin typeface="Just The Way You Are"/>
                <a:cs typeface="Just The Way You Are"/>
              </a:rPr>
              <a:t>The radio continued to develop and expand their </a:t>
            </a:r>
            <a:r>
              <a:rPr lang="en-US" sz="2000" dirty="0" smtClean="0">
                <a:latin typeface="Just The Way You Are"/>
                <a:cs typeface="Just The Way You Are"/>
              </a:rPr>
              <a:t>broadcasting methods and content.</a:t>
            </a:r>
            <a:endParaRPr lang="en-US" sz="2000" dirty="0" smtClean="0">
              <a:latin typeface="Just The Way You Are"/>
              <a:cs typeface="Just The Way You Are"/>
            </a:endParaRPr>
          </a:p>
          <a:p>
            <a:pPr lvl="1">
              <a:spcBef>
                <a:spcPts val="1000"/>
              </a:spcBef>
            </a:pPr>
            <a:r>
              <a:rPr lang="en-US" dirty="0" smtClean="0">
                <a:latin typeface="Just The Way You Are"/>
                <a:cs typeface="Just The Way You Are"/>
              </a:rPr>
              <a:t>Radio signals and sound clarity was improved significantly by the 1920s.</a:t>
            </a:r>
          </a:p>
          <a:p>
            <a:pPr lvl="1">
              <a:spcBef>
                <a:spcPts val="1000"/>
              </a:spcBef>
            </a:pPr>
            <a:r>
              <a:rPr lang="en-US" dirty="0" smtClean="0">
                <a:latin typeface="Just The Way You Are"/>
                <a:cs typeface="Just The Way You Are"/>
              </a:rPr>
              <a:t>They broadcasted news, talk shows, entertainment, and various forms of propaganda and ads.</a:t>
            </a:r>
          </a:p>
          <a:p>
            <a:pPr lvl="1">
              <a:spcBef>
                <a:spcPts val="1000"/>
              </a:spcBef>
            </a:pPr>
            <a:r>
              <a:rPr lang="en-US" dirty="0" smtClean="0">
                <a:latin typeface="Just The Way You Are"/>
                <a:cs typeface="Just The Way You Are"/>
              </a:rPr>
              <a:t>The radio</a:t>
            </a:r>
            <a:r>
              <a:rPr lang="en-US" dirty="0" smtClean="0">
                <a:latin typeface="Just The Way You Are"/>
                <a:cs typeface="Just The Way You Are"/>
              </a:rPr>
              <a:t> was a “cheap </a:t>
            </a:r>
            <a:r>
              <a:rPr lang="en-US" dirty="0" smtClean="0">
                <a:latin typeface="Just The Way You Are"/>
                <a:cs typeface="Just The Way You Are"/>
              </a:rPr>
              <a:t>and </a:t>
            </a:r>
            <a:r>
              <a:rPr lang="en-US" dirty="0" smtClean="0">
                <a:latin typeface="Just The Way You Are"/>
                <a:cs typeface="Just The Way You Are"/>
              </a:rPr>
              <a:t>convenient </a:t>
            </a:r>
            <a:r>
              <a:rPr lang="en-US" dirty="0" smtClean="0">
                <a:latin typeface="Just The Way You Are"/>
                <a:cs typeface="Just The Way You Are"/>
              </a:rPr>
              <a:t>way of conveying information and ideas to </a:t>
            </a:r>
            <a:r>
              <a:rPr lang="en-US" dirty="0" smtClean="0">
                <a:latin typeface="Just The Way You Are"/>
                <a:cs typeface="Just The Way You Are"/>
              </a:rPr>
              <a:t>Americans” (Radio).</a:t>
            </a:r>
            <a:endParaRPr lang="en-US" dirty="0" smtClean="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chor="ctr">
            <a:noAutofit/>
          </a:bodyPr>
          <a:lstStyle/>
          <a:p>
            <a:pPr algn="l"/>
            <a:r>
              <a:rPr lang="en-US" sz="7000" spc="200" dirty="0" smtClean="0">
                <a:latin typeface="MARI&amp;DAVIDRegular"/>
                <a:cs typeface="MARI&amp;DAVIDRegular"/>
              </a:rPr>
              <a:t> Quiz </a:t>
            </a:r>
            <a:r>
              <a:rPr lang="en-US" sz="7000" spc="200" dirty="0" smtClean="0">
                <a:latin typeface="MARI&amp;DAVIDRegular"/>
                <a:cs typeface="MARI&amp;DAVIDRegular"/>
              </a:rPr>
              <a:t>time!</a:t>
            </a:r>
            <a:endParaRPr lang="en-US" sz="7000" spc="200" dirty="0">
              <a:latin typeface="MARI&amp;DAVIDRegular"/>
              <a:cs typeface="MARI&amp;DAVIDRegular"/>
            </a:endParaRPr>
          </a:p>
        </p:txBody>
      </p:sp>
      <p:sp>
        <p:nvSpPr>
          <p:cNvPr id="4" name="TextBox 3"/>
          <p:cNvSpPr txBox="1"/>
          <p:nvPr/>
        </p:nvSpPr>
        <p:spPr>
          <a:xfrm>
            <a:off x="284163" y="2426310"/>
            <a:ext cx="8574087" cy="3093154"/>
          </a:xfrm>
          <a:prstGeom prst="rect">
            <a:avLst/>
          </a:prstGeom>
          <a:noFill/>
        </p:spPr>
        <p:txBody>
          <a:bodyPr wrap="square" rtlCol="0" anchor="ctr">
            <a:spAutoFit/>
          </a:bodyPr>
          <a:lstStyle/>
          <a:p>
            <a:pPr algn="ctr"/>
            <a:r>
              <a:rPr lang="en-US" sz="6500" dirty="0" smtClean="0">
                <a:latin typeface="Just The Way You Are"/>
                <a:cs typeface="Just The Way You Are"/>
              </a:rPr>
              <a:t>Now let’s see how much you remember from my presentation!</a:t>
            </a:r>
            <a:endParaRPr lang="en-US" sz="6500" dirty="0">
              <a:latin typeface="Just The Way You Are"/>
              <a:cs typeface="Just The Way You Are"/>
            </a:endParaRP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Infusion">
      <a:majorFont>
        <a:latin typeface="Mistral"/>
        <a:ea typeface=""/>
        <a:cs typeface=""/>
        <a:font script="Jpan" typeface="ＤＦＰ行書体"/>
      </a:majorFont>
      <a:minorFont>
        <a:latin typeface="Candara"/>
        <a:ea typeface=""/>
        <a:cs typeface=""/>
        <a:font script="Jpan" typeface="メイリオ"/>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497</TotalTime>
  <Words>1398</Words>
  <Application>Microsoft Macintosh PowerPoint</Application>
  <PresentationFormat>On-screen Show (4:3)</PresentationFormat>
  <Paragraphs>86</Paragraphs>
  <Slides>16</Slides>
  <Notes>1</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Spectrum</vt:lpstr>
      <vt:lpstr>Virtual Communication</vt:lpstr>
      <vt:lpstr> Description</vt:lpstr>
      <vt:lpstr> causes</vt:lpstr>
      <vt:lpstr> Tech specs: Facebook &amp; Twitter</vt:lpstr>
      <vt:lpstr> Positive impacts on America</vt:lpstr>
      <vt:lpstr> Negative impacts on America</vt:lpstr>
      <vt:lpstr>relation to pre 21st century America</vt:lpstr>
      <vt:lpstr>relation to pre 21st century America</vt:lpstr>
      <vt:lpstr> Quiz time!</vt:lpstr>
      <vt:lpstr>Q: Who is the CEO of Facebook?</vt:lpstr>
      <vt:lpstr>Q: What’s the technical term for a Twitter Post?</vt:lpstr>
      <vt:lpstr>Q: Is the increased use of technology a good or bad thing?</vt:lpstr>
      <vt:lpstr>Q: What do you think will happen to interpersonal communication as a result of advances in technology?</vt:lpstr>
      <vt:lpstr> Works Cited</vt:lpstr>
      <vt:lpstr> Primary sources</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COMMUNICATION</dc:title>
  <dc:creator>Athenie Galvez</dc:creator>
  <cp:lastModifiedBy>Athenie Galvez</cp:lastModifiedBy>
  <cp:revision>119</cp:revision>
  <dcterms:created xsi:type="dcterms:W3CDTF">2011-05-17T15:00:01Z</dcterms:created>
  <dcterms:modified xsi:type="dcterms:W3CDTF">2011-05-17T16:57:26Z</dcterms:modified>
</cp:coreProperties>
</file>