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69" r:id="rId3"/>
    <p:sldId id="257" r:id="rId4"/>
    <p:sldId id="258" r:id="rId5"/>
    <p:sldId id="265" r:id="rId6"/>
    <p:sldId id="259" r:id="rId7"/>
    <p:sldId id="266" r:id="rId8"/>
    <p:sldId id="260" r:id="rId9"/>
    <p:sldId id="264" r:id="rId10"/>
    <p:sldId id="277" r:id="rId11"/>
    <p:sldId id="276" r:id="rId12"/>
    <p:sldId id="261" r:id="rId13"/>
    <p:sldId id="262" r:id="rId14"/>
    <p:sldId id="263" r:id="rId15"/>
    <p:sldId id="267" r:id="rId16"/>
    <p:sldId id="268" r:id="rId17"/>
    <p:sldId id="273" r:id="rId18"/>
    <p:sldId id="270" r:id="rId19"/>
    <p:sldId id="271" r:id="rId20"/>
    <p:sldId id="272" r:id="rId21"/>
    <p:sldId id="278" r:id="rId22"/>
    <p:sldId id="288" r:id="rId23"/>
    <p:sldId id="282" r:id="rId24"/>
    <p:sldId id="287" r:id="rId25"/>
    <p:sldId id="280" r:id="rId26"/>
    <p:sldId id="286" r:id="rId27"/>
    <p:sldId id="281" r:id="rId28"/>
    <p:sldId id="285" r:id="rId29"/>
    <p:sldId id="27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5" d="100"/>
          <a:sy n="95" d="100"/>
        </p:scale>
        <p:origin x="-64" y="-3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D5F318-57B3-BB4F-ABEF-42ECB8A1816F}" type="datetimeFigureOut">
              <a:rPr lang="en-US" smtClean="0"/>
              <a:t>5/17/11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CDF3D9-D158-B944-92CB-6AB1076F15A7}" type="slidenum">
              <a:rPr lang="en-US" smtClean="0"/>
              <a:t>‹#›</a:t>
            </a:fld>
            <a:endParaRPr lang="en-US"/>
          </a:p>
        </p:txBody>
      </p:sp>
    </p:spTree>
    <p:extLst>
      <p:ext uri="{BB962C8B-B14F-4D97-AF65-F5344CB8AC3E}">
        <p14:creationId xmlns:p14="http://schemas.microsoft.com/office/powerpoint/2010/main" val="7160870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CDF3D9-D158-B944-92CB-6AB1076F15A7}" type="slidenum">
              <a:rPr lang="en-US" smtClean="0"/>
              <a:t>9</a:t>
            </a:fld>
            <a:endParaRPr lang="en-US"/>
          </a:p>
        </p:txBody>
      </p:sp>
    </p:spTree>
    <p:extLst>
      <p:ext uri="{BB962C8B-B14F-4D97-AF65-F5344CB8AC3E}">
        <p14:creationId xmlns:p14="http://schemas.microsoft.com/office/powerpoint/2010/main" val="3791645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5/17/11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5/17/11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5/17/11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5/17/11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un.org/News/Press/docs/2006/sc8853.doc.htm" TargetMode="External"/><Relationship Id="rId3" Type="http://schemas.openxmlformats.org/officeDocument/2006/relationships/hyperlink" Target="https://www.cia.gov/library/publications/the-world-factbook/geos/kn.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gif"/><Relationship Id="rId4" Type="http://schemas.openxmlformats.org/officeDocument/2006/relationships/image" Target="../media/image8.png"/><Relationship Id="rId5"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1" Type="http://schemas.openxmlformats.org/officeDocument/2006/relationships/hyperlink" Target="http://www.wikipeers.com/files.php?file=South_Korea__North_Korea_986154020.jpg" TargetMode="External"/><Relationship Id="rId12" Type="http://schemas.openxmlformats.org/officeDocument/2006/relationships/hyperlink" Target="http://www.policyinnovations.org/ideas/commentary/data/000130" TargetMode="External"/><Relationship Id="rId13" Type="http://schemas.openxmlformats.org/officeDocument/2006/relationships/hyperlink" Target="http://library.thinkquest.org/11046/home_collage3.jpg" TargetMode="External"/><Relationship Id="rId14" Type="http://schemas.openxmlformats.org/officeDocument/2006/relationships/hyperlink" Target="http://upload.wikimedia.org/wikipedia/commons/thumb/f/f1/North_Korea_nuclear.svg/160px-North_Korea_nuclear.svg.png" TargetMode="External"/><Relationship Id="rId15" Type="http://schemas.openxmlformats.org/officeDocument/2006/relationships/hyperlink" Target="http://www.globalsecuritynewswire.org/gsn/nw_20110517_3802.php" TargetMode="External"/><Relationship Id="rId16" Type="http://schemas.openxmlformats.org/officeDocument/2006/relationships/hyperlink" Target="http://www.nytimes.com/2003/01/08/world/threats-responses-asian-arena-us-shift-willing-talk-with-north-korea-about-arms.html" TargetMode="External"/><Relationship Id="rId1" Type="http://schemas.openxmlformats.org/officeDocument/2006/relationships/slideLayout" Target="../slideLayouts/slideLayout2.xml"/><Relationship Id="rId2" Type="http://schemas.openxmlformats.org/officeDocument/2006/relationships/hyperlink" Target="http://www.fas.org/nuke/guide/dprk/nuke/index.html" TargetMode="External"/><Relationship Id="rId3" Type="http://schemas.openxmlformats.org/officeDocument/2006/relationships/hyperlink" Target="http://www.foxnews.com/story/0,2933,517875,00.html" TargetMode="External"/><Relationship Id="rId4" Type="http://schemas.openxmlformats.org/officeDocument/2006/relationships/hyperlink" Target="http://npsglobal.org/eng/news/23-nuclear-a-radiological/566-north-koreas-new-nuclear-test-raises-universal-condemnation.html" TargetMode="External"/><Relationship Id="rId5" Type="http://schemas.openxmlformats.org/officeDocument/2006/relationships/hyperlink" Target="http://news.bbc.co.uk/2/hi/south_asia/4180286.stm" TargetMode="External"/><Relationship Id="rId6" Type="http://schemas.openxmlformats.org/officeDocument/2006/relationships/hyperlink" Target="http://www.guardian.co.uk/world/2009/may/25/north-korea-hiroshima-nuclear-test" TargetMode="External"/><Relationship Id="rId7" Type="http://schemas.openxmlformats.org/officeDocument/2006/relationships/hyperlink" Target="http://media.photobucket.com/image/recent/qiranger/Korea/DMZ/Korean_dmz_map.png" TargetMode="External"/><Relationship Id="rId8" Type="http://schemas.openxmlformats.org/officeDocument/2006/relationships/hyperlink" Target="http://cacm.acm.org/system/assets/0000/0880/061109_Reuters_Kim_Jong_Il.large.jpg?1244731978&amp;1244731978" TargetMode="External"/><Relationship Id="rId9" Type="http://schemas.openxmlformats.org/officeDocument/2006/relationships/hyperlink" Target="https://www.cia.gov/library/publications/the-world-factbook/geos/kn.html" TargetMode="External"/><Relationship Id="rId10" Type="http://schemas.openxmlformats.org/officeDocument/2006/relationships/hyperlink" Target="http://media.nowpublic.net/images//97/e/97e1248a46b84a97e8eaa71c691194d7.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Nuclear Weapons in North Korea</a:t>
            </a:r>
            <a:endParaRPr lang="en-US" dirty="0"/>
          </a:p>
        </p:txBody>
      </p:sp>
      <p:sp>
        <p:nvSpPr>
          <p:cNvPr id="3" name="Subtitle 2"/>
          <p:cNvSpPr>
            <a:spLocks noGrp="1"/>
          </p:cNvSpPr>
          <p:nvPr>
            <p:ph type="subTitle" idx="1"/>
          </p:nvPr>
        </p:nvSpPr>
        <p:spPr/>
        <p:txBody>
          <a:bodyPr/>
          <a:lstStyle/>
          <a:p>
            <a:r>
              <a:rPr lang="en-US" dirty="0" smtClean="0"/>
              <a:t>Seth Borneman</a:t>
            </a:r>
            <a:endParaRPr lang="en-US" dirty="0"/>
          </a:p>
        </p:txBody>
      </p:sp>
    </p:spTree>
    <p:extLst>
      <p:ext uri="{BB962C8B-B14F-4D97-AF65-F5344CB8AC3E}">
        <p14:creationId xmlns:p14="http://schemas.microsoft.com/office/powerpoint/2010/main" val="55609836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Sources of Importance</a:t>
            </a:r>
            <a:endParaRPr lang="en-US" dirty="0"/>
          </a:p>
        </p:txBody>
      </p:sp>
      <p:sp>
        <p:nvSpPr>
          <p:cNvPr id="3" name="Content Placeholder 2"/>
          <p:cNvSpPr>
            <a:spLocks noGrp="1"/>
          </p:cNvSpPr>
          <p:nvPr>
            <p:ph idx="1"/>
          </p:nvPr>
        </p:nvSpPr>
        <p:spPr/>
        <p:txBody>
          <a:bodyPr/>
          <a:lstStyle/>
          <a:p>
            <a:r>
              <a:rPr lang="en-US" dirty="0">
                <a:hlinkClick r:id="rId2"/>
              </a:rPr>
              <a:t>http://www.un.org/News/Press/docs/2006/sc8853.</a:t>
            </a:r>
            <a:r>
              <a:rPr lang="en-US" dirty="0" smtClean="0">
                <a:hlinkClick r:id="rId2"/>
              </a:rPr>
              <a:t>doc.htm</a:t>
            </a:r>
            <a:endParaRPr lang="en-US" dirty="0"/>
          </a:p>
          <a:p>
            <a:r>
              <a:rPr lang="en-US" dirty="0" smtClean="0"/>
              <a:t>UN press release concerning  Korean Nuclear Tests</a:t>
            </a:r>
          </a:p>
          <a:p>
            <a:r>
              <a:rPr lang="en-US" dirty="0">
                <a:hlinkClick r:id="rId3"/>
              </a:rPr>
              <a:t>https://www.cia.gov/library/publications/the-world-factbook/geos/</a:t>
            </a:r>
            <a:r>
              <a:rPr lang="en-US" dirty="0" smtClean="0">
                <a:hlinkClick r:id="rId3"/>
              </a:rPr>
              <a:t>kn.html</a:t>
            </a:r>
            <a:endParaRPr lang="en-US" dirty="0" smtClean="0"/>
          </a:p>
          <a:p>
            <a:r>
              <a:rPr lang="en-US" dirty="0" smtClean="0"/>
              <a:t>CIA Fact book Page. (American Governments Point of View).</a:t>
            </a:r>
          </a:p>
          <a:p>
            <a:endParaRPr lang="en-US" dirty="0"/>
          </a:p>
        </p:txBody>
      </p:sp>
    </p:spTree>
    <p:extLst>
      <p:ext uri="{BB962C8B-B14F-4D97-AF65-F5344CB8AC3E}">
        <p14:creationId xmlns:p14="http://schemas.microsoft.com/office/powerpoint/2010/main" val="3222094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Information</a:t>
            </a:r>
            <a:endParaRPr lang="en-US" dirty="0"/>
          </a:p>
        </p:txBody>
      </p:sp>
      <p:pic>
        <p:nvPicPr>
          <p:cNvPr id="5" name="Picture 4" descr="Screen shot 2011-05-17 at 9.23.5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2001" y="2391692"/>
            <a:ext cx="7914419" cy="683045"/>
          </a:xfrm>
          <a:prstGeom prst="rect">
            <a:avLst/>
          </a:prstGeom>
        </p:spPr>
      </p:pic>
    </p:spTree>
    <p:extLst>
      <p:ext uri="{BB962C8B-B14F-4D97-AF65-F5344CB8AC3E}">
        <p14:creationId xmlns:p14="http://schemas.microsoft.com/office/powerpoint/2010/main" val="3200994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Caused It?</a:t>
            </a:r>
            <a:endParaRPr lang="en-US" dirty="0"/>
          </a:p>
        </p:txBody>
      </p:sp>
      <p:sp>
        <p:nvSpPr>
          <p:cNvPr id="3" name="Content Placeholder 2"/>
          <p:cNvSpPr>
            <a:spLocks noGrp="1"/>
          </p:cNvSpPr>
          <p:nvPr>
            <p:ph idx="1"/>
          </p:nvPr>
        </p:nvSpPr>
        <p:spPr>
          <a:xfrm>
            <a:off x="457200" y="1600200"/>
            <a:ext cx="4181642" cy="4525963"/>
          </a:xfrm>
        </p:spPr>
        <p:txBody>
          <a:bodyPr>
            <a:normAutofit lnSpcReduction="10000"/>
          </a:bodyPr>
          <a:lstStyle/>
          <a:p>
            <a:r>
              <a:rPr lang="en-US" dirty="0" smtClean="0"/>
              <a:t>The cause of North Korea’s Nuclear weapons production was the influence of other nuclear states</a:t>
            </a:r>
          </a:p>
          <a:p>
            <a:r>
              <a:rPr lang="en-US" dirty="0" smtClean="0"/>
              <a:t>As well as the availability of materials needed to make weapons</a:t>
            </a:r>
            <a:endParaRPr lang="en-US" dirty="0"/>
          </a:p>
        </p:txBody>
      </p:sp>
      <p:sp>
        <p:nvSpPr>
          <p:cNvPr id="7" name="TextBox 6"/>
          <p:cNvSpPr txBox="1"/>
          <p:nvPr/>
        </p:nvSpPr>
        <p:spPr>
          <a:xfrm>
            <a:off x="550392" y="6325755"/>
            <a:ext cx="8176900" cy="369332"/>
          </a:xfrm>
          <a:prstGeom prst="rect">
            <a:avLst/>
          </a:prstGeom>
          <a:noFill/>
        </p:spPr>
        <p:txBody>
          <a:bodyPr wrap="none" rtlCol="0">
            <a:spAutoFit/>
          </a:bodyPr>
          <a:lstStyle/>
          <a:p>
            <a:r>
              <a:rPr lang="en-US" dirty="0"/>
              <a:t>http://</a:t>
            </a:r>
            <a:r>
              <a:rPr lang="en-US" dirty="0" err="1"/>
              <a:t>www.guardian.co.uk</a:t>
            </a:r>
            <a:r>
              <a:rPr lang="en-US" dirty="0"/>
              <a:t>/world/2009/may/25/north-</a:t>
            </a:r>
            <a:r>
              <a:rPr lang="en-US" dirty="0" err="1"/>
              <a:t>korea</a:t>
            </a:r>
            <a:r>
              <a:rPr lang="en-US" dirty="0"/>
              <a:t>-</a:t>
            </a:r>
            <a:r>
              <a:rPr lang="en-US" dirty="0" err="1"/>
              <a:t>hiroshima</a:t>
            </a:r>
            <a:r>
              <a:rPr lang="en-US" dirty="0"/>
              <a:t>-nuclear-test</a:t>
            </a:r>
          </a:p>
        </p:txBody>
      </p:sp>
      <p:sp>
        <p:nvSpPr>
          <p:cNvPr id="10" name="TextBox 9"/>
          <p:cNvSpPr txBox="1"/>
          <p:nvPr/>
        </p:nvSpPr>
        <p:spPr>
          <a:xfrm>
            <a:off x="5280526" y="4962176"/>
            <a:ext cx="2948456" cy="369332"/>
          </a:xfrm>
          <a:prstGeom prst="rect">
            <a:avLst/>
          </a:prstGeom>
          <a:noFill/>
        </p:spPr>
        <p:txBody>
          <a:bodyPr wrap="none" rtlCol="0">
            <a:spAutoFit/>
          </a:bodyPr>
          <a:lstStyle/>
          <a:p>
            <a:r>
              <a:rPr lang="en-US" dirty="0" smtClean="0"/>
              <a:t>Locations of Nuclear </a:t>
            </a:r>
            <a:r>
              <a:rPr lang="en-US" dirty="0" err="1" smtClean="0"/>
              <a:t>Activites</a:t>
            </a:r>
            <a:endParaRPr lang="en-US" dirty="0"/>
          </a:p>
        </p:txBody>
      </p:sp>
      <p:sp>
        <p:nvSpPr>
          <p:cNvPr id="11" name="TextBox 10"/>
          <p:cNvSpPr txBox="1"/>
          <p:nvPr/>
        </p:nvSpPr>
        <p:spPr>
          <a:xfrm>
            <a:off x="5280526" y="5363229"/>
            <a:ext cx="3067591" cy="461665"/>
          </a:xfrm>
          <a:prstGeom prst="rect">
            <a:avLst/>
          </a:prstGeom>
          <a:noFill/>
        </p:spPr>
        <p:txBody>
          <a:bodyPr wrap="square" rtlCol="0">
            <a:spAutoFit/>
          </a:bodyPr>
          <a:lstStyle/>
          <a:p>
            <a:r>
              <a:rPr lang="en-US" sz="1200" dirty="0"/>
              <a:t>http://</a:t>
            </a:r>
            <a:r>
              <a:rPr lang="en-US" sz="1200" dirty="0" err="1"/>
              <a:t>www.guardian.co.uk</a:t>
            </a:r>
            <a:r>
              <a:rPr lang="en-US" sz="1200" dirty="0"/>
              <a:t>/world/2009/may/25/north-</a:t>
            </a:r>
            <a:r>
              <a:rPr lang="en-US" sz="1200" dirty="0" err="1"/>
              <a:t>korea</a:t>
            </a:r>
            <a:r>
              <a:rPr lang="en-US" sz="1200" dirty="0"/>
              <a:t>-</a:t>
            </a:r>
            <a:r>
              <a:rPr lang="en-US" sz="1200" dirty="0" err="1"/>
              <a:t>hiroshima</a:t>
            </a:r>
            <a:r>
              <a:rPr lang="en-US" sz="1200" dirty="0"/>
              <a:t>-nuclear-test</a:t>
            </a:r>
          </a:p>
        </p:txBody>
      </p:sp>
      <p:pic>
        <p:nvPicPr>
          <p:cNvPr id="12" name="Picture 11" descr="Korea1.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8758" y="1600200"/>
            <a:ext cx="3630084" cy="3182019"/>
          </a:xfrm>
          <a:prstGeom prst="rect">
            <a:avLst/>
          </a:prstGeom>
        </p:spPr>
      </p:pic>
    </p:spTree>
    <p:extLst>
      <p:ext uri="{BB962C8B-B14F-4D97-AF65-F5344CB8AC3E}">
        <p14:creationId xmlns:p14="http://schemas.microsoft.com/office/powerpoint/2010/main" val="230913943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Caused It?</a:t>
            </a:r>
            <a:endParaRPr lang="en-US" dirty="0"/>
          </a:p>
        </p:txBody>
      </p:sp>
      <p:sp>
        <p:nvSpPr>
          <p:cNvPr id="3" name="Content Placeholder 2"/>
          <p:cNvSpPr>
            <a:spLocks noGrp="1"/>
          </p:cNvSpPr>
          <p:nvPr>
            <p:ph idx="1"/>
          </p:nvPr>
        </p:nvSpPr>
        <p:spPr/>
        <p:txBody>
          <a:bodyPr>
            <a:normAutofit lnSpcReduction="10000"/>
          </a:bodyPr>
          <a:lstStyle/>
          <a:p>
            <a:r>
              <a:rPr lang="en-US" dirty="0" smtClean="0"/>
              <a:t>Tensions between South Korea and North Korea (which is technically an ongoing war)created a situation where North Korea saw nuclear arms as an upper hand.</a:t>
            </a:r>
          </a:p>
          <a:p>
            <a:r>
              <a:rPr lang="en-US" dirty="0" smtClean="0"/>
              <a:t>The current worldwide policy of deterrence through nuclear power is also to blame however, everyone who has nuclear weapons tends to feel less likely to be a victim of  nuclear weapons.  </a:t>
            </a:r>
            <a:endParaRPr lang="en-US" dirty="0"/>
          </a:p>
        </p:txBody>
      </p:sp>
      <p:sp>
        <p:nvSpPr>
          <p:cNvPr id="5" name="TextBox 4"/>
          <p:cNvSpPr txBox="1"/>
          <p:nvPr/>
        </p:nvSpPr>
        <p:spPr>
          <a:xfrm>
            <a:off x="1818105" y="6301510"/>
            <a:ext cx="6546534" cy="369332"/>
          </a:xfrm>
          <a:prstGeom prst="rect">
            <a:avLst/>
          </a:prstGeom>
          <a:noFill/>
        </p:spPr>
        <p:txBody>
          <a:bodyPr wrap="none" rtlCol="0">
            <a:spAutoFit/>
          </a:bodyPr>
          <a:lstStyle/>
          <a:p>
            <a:r>
              <a:rPr lang="en-US" dirty="0"/>
              <a:t>http://</a:t>
            </a:r>
            <a:r>
              <a:rPr lang="en-US" dirty="0" err="1"/>
              <a:t>www.policyinnovations.org</a:t>
            </a:r>
            <a:r>
              <a:rPr lang="en-US" dirty="0"/>
              <a:t>/ideas/commentary/data/000130</a:t>
            </a:r>
          </a:p>
        </p:txBody>
      </p:sp>
    </p:spTree>
    <p:extLst>
      <p:ext uri="{BB962C8B-B14F-4D97-AF65-F5344CB8AC3E}">
        <p14:creationId xmlns:p14="http://schemas.microsoft.com/office/powerpoint/2010/main" val="270032012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Caused It?</a:t>
            </a:r>
          </a:p>
        </p:txBody>
      </p:sp>
      <p:pic>
        <p:nvPicPr>
          <p:cNvPr id="5" name="Picture 4" descr="final17-1.jpe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6884" y="1854382"/>
            <a:ext cx="4475747" cy="3797885"/>
          </a:xfrm>
          <a:prstGeom prst="rect">
            <a:avLst/>
          </a:prstGeom>
        </p:spPr>
      </p:pic>
      <p:sp>
        <p:nvSpPr>
          <p:cNvPr id="6" name="TextBox 5"/>
          <p:cNvSpPr txBox="1"/>
          <p:nvPr/>
        </p:nvSpPr>
        <p:spPr>
          <a:xfrm>
            <a:off x="336884" y="5832369"/>
            <a:ext cx="4403444" cy="276999"/>
          </a:xfrm>
          <a:prstGeom prst="rect">
            <a:avLst/>
          </a:prstGeom>
          <a:noFill/>
        </p:spPr>
        <p:txBody>
          <a:bodyPr wrap="none" rtlCol="0">
            <a:spAutoFit/>
          </a:bodyPr>
          <a:lstStyle/>
          <a:p>
            <a:r>
              <a:rPr lang="en-US" sz="1200" dirty="0"/>
              <a:t>http://</a:t>
            </a:r>
            <a:r>
              <a:rPr lang="en-US" sz="1200" dirty="0" err="1"/>
              <a:t>blog.psaonline.org</a:t>
            </a:r>
            <a:r>
              <a:rPr lang="en-US" sz="1200" dirty="0"/>
              <a:t>/</a:t>
            </a:r>
            <a:r>
              <a:rPr lang="en-US" sz="1200" dirty="0" err="1"/>
              <a:t>wp</a:t>
            </a:r>
            <a:r>
              <a:rPr lang="en-US" sz="1200" dirty="0"/>
              <a:t>-content/uploads/2010/02/final17.jpg</a:t>
            </a:r>
          </a:p>
        </p:txBody>
      </p:sp>
      <p:pic>
        <p:nvPicPr>
          <p:cNvPr id="7" name="Picture 6" descr="korean_w.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5558" y="1854382"/>
            <a:ext cx="3759200" cy="3810000"/>
          </a:xfrm>
          <a:prstGeom prst="rect">
            <a:avLst/>
          </a:prstGeom>
        </p:spPr>
      </p:pic>
      <p:sp>
        <p:nvSpPr>
          <p:cNvPr id="8" name="TextBox 7"/>
          <p:cNvSpPr txBox="1"/>
          <p:nvPr/>
        </p:nvSpPr>
        <p:spPr>
          <a:xfrm>
            <a:off x="5165558" y="5652267"/>
            <a:ext cx="2721810" cy="461665"/>
          </a:xfrm>
          <a:prstGeom prst="rect">
            <a:avLst/>
          </a:prstGeom>
          <a:noFill/>
        </p:spPr>
        <p:txBody>
          <a:bodyPr wrap="square" rtlCol="0">
            <a:spAutoFit/>
          </a:bodyPr>
          <a:lstStyle/>
          <a:p>
            <a:r>
              <a:rPr lang="en-US" sz="1200" dirty="0"/>
              <a:t>http://</a:t>
            </a:r>
            <a:r>
              <a:rPr lang="en-US" sz="1200" dirty="0" err="1"/>
              <a:t>jspivey.wikispaces.com</a:t>
            </a:r>
            <a:r>
              <a:rPr lang="en-US" sz="1200" dirty="0"/>
              <a:t>/file/view/</a:t>
            </a:r>
            <a:r>
              <a:rPr lang="en-US" sz="1200" dirty="0" err="1"/>
              <a:t>korean_w.gif</a:t>
            </a:r>
            <a:r>
              <a:rPr lang="en-US" sz="1200" dirty="0"/>
              <a:t>/34486991/</a:t>
            </a:r>
            <a:r>
              <a:rPr lang="en-US" sz="1200" dirty="0" err="1"/>
              <a:t>korean_w.gif</a:t>
            </a:r>
            <a:endParaRPr lang="en-US" sz="1200" dirty="0"/>
          </a:p>
        </p:txBody>
      </p:sp>
      <p:pic>
        <p:nvPicPr>
          <p:cNvPr id="9" name="Picture 8" descr="New_USS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5474" y="3003438"/>
            <a:ext cx="548105" cy="365403"/>
          </a:xfrm>
          <a:prstGeom prst="rect">
            <a:avLst/>
          </a:prstGeom>
        </p:spPr>
      </p:pic>
      <p:pic>
        <p:nvPicPr>
          <p:cNvPr id="10" name="Picture 9" descr="USA-Flag.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5474" y="4554175"/>
            <a:ext cx="548105" cy="386415"/>
          </a:xfrm>
          <a:prstGeom prst="rect">
            <a:avLst/>
          </a:prstGeom>
        </p:spPr>
      </p:pic>
    </p:spTree>
    <p:extLst>
      <p:ext uri="{BB962C8B-B14F-4D97-AF65-F5344CB8AC3E}">
        <p14:creationId xmlns:p14="http://schemas.microsoft.com/office/powerpoint/2010/main" val="178565118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the U.S.</a:t>
            </a:r>
            <a:endParaRPr lang="en-US" dirty="0"/>
          </a:p>
        </p:txBody>
      </p:sp>
      <p:sp>
        <p:nvSpPr>
          <p:cNvPr id="3" name="Content Placeholder 2"/>
          <p:cNvSpPr>
            <a:spLocks noGrp="1"/>
          </p:cNvSpPr>
          <p:nvPr>
            <p:ph idx="1"/>
          </p:nvPr>
        </p:nvSpPr>
        <p:spPr/>
        <p:txBody>
          <a:bodyPr>
            <a:normAutofit lnSpcReduction="10000"/>
          </a:bodyPr>
          <a:lstStyle/>
          <a:p>
            <a:r>
              <a:rPr lang="en-US" dirty="0" smtClean="0"/>
              <a:t>During the 00’s American news sources kept a close eye on North Korea, as there was always a worry that they were going to commit a hostile action against the United States or South Korea.</a:t>
            </a:r>
          </a:p>
          <a:p>
            <a:r>
              <a:rPr lang="en-US" dirty="0" smtClean="0"/>
              <a:t> The day to day life of Americans was/is not altered by this issue, but annalists saw/see the possible outcomes of nuclear warfare (with any nation).</a:t>
            </a:r>
            <a:endParaRPr lang="en-US" dirty="0"/>
          </a:p>
        </p:txBody>
      </p:sp>
    </p:spTree>
    <p:extLst>
      <p:ext uri="{BB962C8B-B14F-4D97-AF65-F5344CB8AC3E}">
        <p14:creationId xmlns:p14="http://schemas.microsoft.com/office/powerpoint/2010/main" val="1337960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it relate?</a:t>
            </a:r>
            <a:endParaRPr lang="en-US" dirty="0"/>
          </a:p>
        </p:txBody>
      </p:sp>
      <p:sp>
        <p:nvSpPr>
          <p:cNvPr id="3" name="Content Placeholder 2"/>
          <p:cNvSpPr>
            <a:spLocks noGrp="1"/>
          </p:cNvSpPr>
          <p:nvPr>
            <p:ph idx="1"/>
          </p:nvPr>
        </p:nvSpPr>
        <p:spPr>
          <a:xfrm>
            <a:off x="540084" y="1600200"/>
            <a:ext cx="8229600" cy="4525963"/>
          </a:xfrm>
        </p:spPr>
        <p:txBody>
          <a:bodyPr>
            <a:normAutofit lnSpcReduction="10000"/>
          </a:bodyPr>
          <a:lstStyle/>
          <a:p>
            <a:r>
              <a:rPr lang="en-US" sz="3600" dirty="0" smtClean="0"/>
              <a:t>The Cuban Missile Crisis</a:t>
            </a:r>
          </a:p>
          <a:p>
            <a:pPr marL="0" indent="0">
              <a:buNone/>
            </a:pPr>
            <a:r>
              <a:rPr lang="en-US" sz="3600" dirty="0" smtClean="0"/>
              <a:t>	</a:t>
            </a:r>
            <a:r>
              <a:rPr lang="en-US" sz="2400" dirty="0" smtClean="0"/>
              <a:t>The Cuban Missile Crisis was an issue in 1962 during the Cold War, where there were Nuclear Missiles in Cuba. This created terrible relations between the United States, and her allies and Cuba, just as the events in North Korea have created a could of negativity around the area. </a:t>
            </a:r>
          </a:p>
          <a:p>
            <a:pPr marL="0" indent="0">
              <a:buNone/>
            </a:pPr>
            <a:endParaRPr lang="en-US" sz="2400" dirty="0"/>
          </a:p>
          <a:p>
            <a:pPr marL="0" indent="0">
              <a:buNone/>
            </a:pPr>
            <a:r>
              <a:rPr lang="en-US" sz="2400" dirty="0" smtClean="0"/>
              <a:t>	In the Cuban Missile Crisis the closeness between Cuba and America created the possibility of a short range nuclear strike, giving little time for response. With current rocket technology there is a similar situation in Korea.</a:t>
            </a:r>
            <a:endParaRPr lang="en-US" sz="2400" dirty="0"/>
          </a:p>
        </p:txBody>
      </p:sp>
    </p:spTree>
    <p:extLst>
      <p:ext uri="{BB962C8B-B14F-4D97-AF65-F5344CB8AC3E}">
        <p14:creationId xmlns:p14="http://schemas.microsoft.com/office/powerpoint/2010/main" val="2464704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Cuban Vs. Korean</a:t>
            </a:r>
            <a:endParaRPr lang="en-US" dirty="0"/>
          </a:p>
        </p:txBody>
      </p:sp>
      <p:pic>
        <p:nvPicPr>
          <p:cNvPr id="4" name="Picture 3" descr="home_collage3.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417638"/>
            <a:ext cx="4305634" cy="2649621"/>
          </a:xfrm>
          <a:prstGeom prst="rect">
            <a:avLst/>
          </a:prstGeom>
        </p:spPr>
      </p:pic>
      <p:pic>
        <p:nvPicPr>
          <p:cNvPr id="7" name="Picture 6" descr="160px-North_Korea_nuclear.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7368" y="2938713"/>
            <a:ext cx="3061369" cy="2984835"/>
          </a:xfrm>
          <a:prstGeom prst="rect">
            <a:avLst/>
          </a:prstGeom>
        </p:spPr>
      </p:pic>
      <p:sp>
        <p:nvSpPr>
          <p:cNvPr id="8" name="TextBox 7"/>
          <p:cNvSpPr txBox="1"/>
          <p:nvPr/>
        </p:nvSpPr>
        <p:spPr>
          <a:xfrm>
            <a:off x="4762834" y="5923548"/>
            <a:ext cx="4240783" cy="461665"/>
          </a:xfrm>
          <a:prstGeom prst="rect">
            <a:avLst/>
          </a:prstGeom>
          <a:noFill/>
        </p:spPr>
        <p:txBody>
          <a:bodyPr wrap="square" rtlCol="0">
            <a:spAutoFit/>
          </a:bodyPr>
          <a:lstStyle/>
          <a:p>
            <a:r>
              <a:rPr lang="en-US" sz="1200" dirty="0"/>
              <a:t>http://</a:t>
            </a:r>
            <a:r>
              <a:rPr lang="en-US" sz="1200" dirty="0" err="1"/>
              <a:t>upload.wikimedia.org</a:t>
            </a:r>
            <a:r>
              <a:rPr lang="en-US" sz="1200" dirty="0"/>
              <a:t>/</a:t>
            </a:r>
            <a:r>
              <a:rPr lang="en-US" sz="1200" dirty="0" err="1"/>
              <a:t>wikipedia</a:t>
            </a:r>
            <a:r>
              <a:rPr lang="en-US" sz="1200" dirty="0"/>
              <a:t>/commons/thumb/f/f1/</a:t>
            </a:r>
            <a:r>
              <a:rPr lang="en-US" sz="1200" dirty="0" err="1"/>
              <a:t>North_Korea_nuclear.svg</a:t>
            </a:r>
            <a:r>
              <a:rPr lang="en-US" sz="1200" dirty="0"/>
              <a:t>/160px-North_Korea_nuclear.svg.png</a:t>
            </a:r>
          </a:p>
        </p:txBody>
      </p:sp>
      <p:sp>
        <p:nvSpPr>
          <p:cNvPr id="9" name="TextBox 8"/>
          <p:cNvSpPr txBox="1"/>
          <p:nvPr/>
        </p:nvSpPr>
        <p:spPr>
          <a:xfrm>
            <a:off x="802106" y="4264527"/>
            <a:ext cx="3653163" cy="276999"/>
          </a:xfrm>
          <a:prstGeom prst="rect">
            <a:avLst/>
          </a:prstGeom>
          <a:noFill/>
        </p:spPr>
        <p:txBody>
          <a:bodyPr wrap="none" rtlCol="0">
            <a:spAutoFit/>
          </a:bodyPr>
          <a:lstStyle/>
          <a:p>
            <a:r>
              <a:rPr lang="en-US" sz="1200" dirty="0"/>
              <a:t>http://</a:t>
            </a:r>
            <a:r>
              <a:rPr lang="en-US" sz="1200" dirty="0" err="1"/>
              <a:t>library.thinkquest.org</a:t>
            </a:r>
            <a:r>
              <a:rPr lang="en-US" sz="1200" dirty="0"/>
              <a:t>/11046/home_collage3.jpg</a:t>
            </a:r>
          </a:p>
        </p:txBody>
      </p:sp>
    </p:spTree>
    <p:extLst>
      <p:ext uri="{BB962C8B-B14F-4D97-AF65-F5344CB8AC3E}">
        <p14:creationId xmlns:p14="http://schemas.microsoft.com/office/powerpoint/2010/main" val="4088204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it relate? </a:t>
            </a:r>
            <a:endParaRPr lang="en-US" dirty="0"/>
          </a:p>
        </p:txBody>
      </p:sp>
      <p:sp>
        <p:nvSpPr>
          <p:cNvPr id="3" name="Content Placeholder 2"/>
          <p:cNvSpPr>
            <a:spLocks noGrp="1"/>
          </p:cNvSpPr>
          <p:nvPr>
            <p:ph idx="1"/>
          </p:nvPr>
        </p:nvSpPr>
        <p:spPr/>
        <p:txBody>
          <a:bodyPr/>
          <a:lstStyle/>
          <a:p>
            <a:r>
              <a:rPr lang="en-US" dirty="0" smtClean="0"/>
              <a:t>The Cuban Missile Crisis</a:t>
            </a:r>
          </a:p>
          <a:p>
            <a:pPr lvl="1"/>
            <a:r>
              <a:rPr lang="en-US" dirty="0" smtClean="0"/>
              <a:t>USSR Weapons</a:t>
            </a:r>
          </a:p>
          <a:p>
            <a:pPr lvl="1"/>
            <a:r>
              <a:rPr lang="en-US" dirty="0" smtClean="0"/>
              <a:t>Threat to the US and her allies</a:t>
            </a:r>
          </a:p>
          <a:p>
            <a:pPr lvl="1"/>
            <a:r>
              <a:rPr lang="en-US" dirty="0" smtClean="0"/>
              <a:t>To this day has social-economic issues with the US</a:t>
            </a:r>
          </a:p>
          <a:p>
            <a:pPr lvl="1"/>
            <a:r>
              <a:rPr lang="en-US" dirty="0"/>
              <a:t>Country rose out of turmoil </a:t>
            </a:r>
          </a:p>
          <a:p>
            <a:pPr lvl="1"/>
            <a:r>
              <a:rPr lang="en-US" dirty="0" smtClean="0"/>
              <a:t>Communist Government</a:t>
            </a:r>
          </a:p>
          <a:p>
            <a:pPr lvl="1"/>
            <a:r>
              <a:rPr lang="en-US" dirty="0" smtClean="0"/>
              <a:t>1962</a:t>
            </a:r>
          </a:p>
        </p:txBody>
      </p:sp>
    </p:spTree>
    <p:extLst>
      <p:ext uri="{BB962C8B-B14F-4D97-AF65-F5344CB8AC3E}">
        <p14:creationId xmlns:p14="http://schemas.microsoft.com/office/powerpoint/2010/main" val="1233565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481"/>
            <a:ext cx="8229600" cy="1143000"/>
          </a:xfrm>
        </p:spPr>
        <p:txBody>
          <a:bodyPr/>
          <a:lstStyle/>
          <a:p>
            <a:r>
              <a:rPr lang="en-US" dirty="0" smtClean="0"/>
              <a:t>How can it relate? </a:t>
            </a:r>
            <a:endParaRPr lang="en-US" dirty="0"/>
          </a:p>
        </p:txBody>
      </p:sp>
      <p:sp>
        <p:nvSpPr>
          <p:cNvPr id="3" name="Content Placeholder 2"/>
          <p:cNvSpPr>
            <a:spLocks noGrp="1"/>
          </p:cNvSpPr>
          <p:nvPr>
            <p:ph idx="1"/>
          </p:nvPr>
        </p:nvSpPr>
        <p:spPr>
          <a:xfrm>
            <a:off x="588211" y="2332037"/>
            <a:ext cx="8229600" cy="4525963"/>
          </a:xfrm>
        </p:spPr>
        <p:txBody>
          <a:bodyPr/>
          <a:lstStyle/>
          <a:p>
            <a:pPr lvl="1"/>
            <a:r>
              <a:rPr lang="en-US" dirty="0" smtClean="0"/>
              <a:t>Influenced by USSR</a:t>
            </a:r>
          </a:p>
          <a:p>
            <a:pPr lvl="1"/>
            <a:r>
              <a:rPr lang="en-US" dirty="0" smtClean="0"/>
              <a:t>Threat </a:t>
            </a:r>
            <a:r>
              <a:rPr lang="en-US" dirty="0"/>
              <a:t>to the US and her allies</a:t>
            </a:r>
          </a:p>
          <a:p>
            <a:pPr lvl="1"/>
            <a:r>
              <a:rPr lang="en-US" dirty="0"/>
              <a:t>To this day has social-economic issues with the </a:t>
            </a:r>
            <a:r>
              <a:rPr lang="en-US" dirty="0" smtClean="0"/>
              <a:t>US</a:t>
            </a:r>
          </a:p>
          <a:p>
            <a:pPr lvl="1"/>
            <a:r>
              <a:rPr lang="en-US" dirty="0" smtClean="0"/>
              <a:t>Communist government</a:t>
            </a:r>
          </a:p>
          <a:p>
            <a:pPr lvl="1"/>
            <a:r>
              <a:rPr lang="en-US" dirty="0" smtClean="0"/>
              <a:t>Country rose out of turmoil </a:t>
            </a:r>
          </a:p>
          <a:p>
            <a:pPr lvl="1"/>
            <a:r>
              <a:rPr lang="en-US" dirty="0" smtClean="0"/>
              <a:t>1950’s-2000’s/10’s</a:t>
            </a:r>
          </a:p>
          <a:p>
            <a:pPr marL="457200" lvl="1" indent="0">
              <a:buNone/>
            </a:pPr>
            <a:endParaRPr lang="en-US" dirty="0"/>
          </a:p>
          <a:p>
            <a:endParaRPr lang="en-US" dirty="0"/>
          </a:p>
        </p:txBody>
      </p:sp>
      <p:sp>
        <p:nvSpPr>
          <p:cNvPr id="4" name="TextBox 3"/>
          <p:cNvSpPr txBox="1"/>
          <p:nvPr/>
        </p:nvSpPr>
        <p:spPr>
          <a:xfrm>
            <a:off x="588211" y="1698375"/>
            <a:ext cx="5650705" cy="861774"/>
          </a:xfrm>
          <a:prstGeom prst="rect">
            <a:avLst/>
          </a:prstGeom>
          <a:noFill/>
        </p:spPr>
        <p:txBody>
          <a:bodyPr wrap="none" rtlCol="0">
            <a:spAutoFit/>
          </a:bodyPr>
          <a:lstStyle/>
          <a:p>
            <a:pPr marL="0" lvl="1"/>
            <a:r>
              <a:rPr lang="en-US" sz="3200" dirty="0"/>
              <a:t>• North Korean Nuclear Program</a:t>
            </a:r>
          </a:p>
          <a:p>
            <a:endParaRPr lang="en-US" dirty="0"/>
          </a:p>
        </p:txBody>
      </p:sp>
    </p:spTree>
    <p:extLst>
      <p:ext uri="{BB962C8B-B14F-4D97-AF65-F5344CB8AC3E}">
        <p14:creationId xmlns:p14="http://schemas.microsoft.com/office/powerpoint/2010/main" val="4143282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Thesis</a:t>
            </a:r>
            <a:endParaRPr lang="en-US" dirty="0"/>
          </a:p>
        </p:txBody>
      </p:sp>
      <p:sp>
        <p:nvSpPr>
          <p:cNvPr id="3" name="Content Placeholder 2"/>
          <p:cNvSpPr>
            <a:spLocks noGrp="1"/>
          </p:cNvSpPr>
          <p:nvPr>
            <p:ph idx="1"/>
          </p:nvPr>
        </p:nvSpPr>
        <p:spPr/>
        <p:txBody>
          <a:bodyPr>
            <a:normAutofit lnSpcReduction="10000"/>
          </a:bodyPr>
          <a:lstStyle/>
          <a:p>
            <a:r>
              <a:rPr lang="en-US" dirty="0" smtClean="0"/>
              <a:t>North Korea’s Nuclear Programs create a situation where the United States must respond in some way for the protection of the American people as well the protection of the American place as a global leader.</a:t>
            </a:r>
          </a:p>
          <a:p>
            <a:endParaRPr lang="en-US" dirty="0"/>
          </a:p>
          <a:p>
            <a:r>
              <a:rPr lang="en-US" dirty="0" smtClean="0"/>
              <a:t>Essentially the United States has to assert itself as a governing power if that is what it wishes to be</a:t>
            </a:r>
            <a:endParaRPr lang="en-US" dirty="0"/>
          </a:p>
        </p:txBody>
      </p:sp>
    </p:spTree>
    <p:extLst>
      <p:ext uri="{BB962C8B-B14F-4D97-AF65-F5344CB8AC3E}">
        <p14:creationId xmlns:p14="http://schemas.microsoft.com/office/powerpoint/2010/main" val="1854705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21060"/>
            <a:ext cx="8229600" cy="1143000"/>
          </a:xfrm>
        </p:spPr>
        <p:txBody>
          <a:bodyPr>
            <a:normAutofit/>
          </a:bodyPr>
          <a:lstStyle/>
          <a:p>
            <a:r>
              <a:rPr lang="en-US" sz="6000" dirty="0" smtClean="0"/>
              <a:t>Thank You For Your Time</a:t>
            </a:r>
            <a:endParaRPr lang="en-US" sz="6000" dirty="0"/>
          </a:p>
        </p:txBody>
      </p:sp>
    </p:spTree>
    <p:extLst>
      <p:ext uri="{BB962C8B-B14F-4D97-AF65-F5344CB8AC3E}">
        <p14:creationId xmlns:p14="http://schemas.microsoft.com/office/powerpoint/2010/main" val="2656647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 (Critical)</a:t>
            </a:r>
            <a:endParaRPr lang="en-US" dirty="0"/>
          </a:p>
        </p:txBody>
      </p:sp>
      <p:sp>
        <p:nvSpPr>
          <p:cNvPr id="3" name="Content Placeholder 2"/>
          <p:cNvSpPr>
            <a:spLocks noGrp="1"/>
          </p:cNvSpPr>
          <p:nvPr>
            <p:ph idx="1"/>
          </p:nvPr>
        </p:nvSpPr>
        <p:spPr/>
        <p:txBody>
          <a:bodyPr/>
          <a:lstStyle/>
          <a:p>
            <a:r>
              <a:rPr lang="en-US" dirty="0" smtClean="0"/>
              <a:t>Explain the creation of North Korea  citing why it was created.</a:t>
            </a:r>
            <a:endParaRPr lang="en-US" dirty="0"/>
          </a:p>
        </p:txBody>
      </p:sp>
    </p:spTree>
    <p:extLst>
      <p:ext uri="{BB962C8B-B14F-4D97-AF65-F5344CB8AC3E}">
        <p14:creationId xmlns:p14="http://schemas.microsoft.com/office/powerpoint/2010/main" val="3249093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1</a:t>
            </a:r>
            <a:endParaRPr lang="en-US" dirty="0"/>
          </a:p>
        </p:txBody>
      </p:sp>
      <p:sp>
        <p:nvSpPr>
          <p:cNvPr id="3" name="Content Placeholder 2"/>
          <p:cNvSpPr>
            <a:spLocks noGrp="1"/>
          </p:cNvSpPr>
          <p:nvPr>
            <p:ph idx="1"/>
          </p:nvPr>
        </p:nvSpPr>
        <p:spPr/>
        <p:txBody>
          <a:bodyPr/>
          <a:lstStyle/>
          <a:p>
            <a:r>
              <a:rPr lang="en-US" dirty="0" smtClean="0"/>
              <a:t>North Korea was created as a result of the second world war, the 38</a:t>
            </a:r>
            <a:r>
              <a:rPr lang="en-US" baseline="30000" dirty="0" smtClean="0"/>
              <a:t>th</a:t>
            </a:r>
            <a:r>
              <a:rPr lang="en-US" dirty="0" smtClean="0"/>
              <a:t> Parallel was chosen to be the border line between the newly formed North (USSR) and South Korea (USA)</a:t>
            </a:r>
            <a:endParaRPr lang="en-US" dirty="0"/>
          </a:p>
        </p:txBody>
      </p:sp>
    </p:spTree>
    <p:extLst>
      <p:ext uri="{BB962C8B-B14F-4D97-AF65-F5344CB8AC3E}">
        <p14:creationId xmlns:p14="http://schemas.microsoft.com/office/powerpoint/2010/main" val="3000865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 (Critical)</a:t>
            </a:r>
            <a:endParaRPr lang="en-US" dirty="0"/>
          </a:p>
        </p:txBody>
      </p:sp>
      <p:sp>
        <p:nvSpPr>
          <p:cNvPr id="3" name="Content Placeholder 2"/>
          <p:cNvSpPr>
            <a:spLocks noGrp="1"/>
          </p:cNvSpPr>
          <p:nvPr>
            <p:ph idx="1"/>
          </p:nvPr>
        </p:nvSpPr>
        <p:spPr/>
        <p:txBody>
          <a:bodyPr/>
          <a:lstStyle/>
          <a:p>
            <a:r>
              <a:rPr lang="en-US" dirty="0" smtClean="0"/>
              <a:t>Explain how North Korea’s creation </a:t>
            </a:r>
            <a:r>
              <a:rPr lang="en-US" dirty="0"/>
              <a:t>could have been </a:t>
            </a:r>
            <a:r>
              <a:rPr lang="en-US" dirty="0" smtClean="0"/>
              <a:t>prevented in the first place (keeping Korea United). </a:t>
            </a:r>
          </a:p>
          <a:p>
            <a:endParaRPr lang="en-US" dirty="0"/>
          </a:p>
        </p:txBody>
      </p:sp>
    </p:spTree>
    <p:extLst>
      <p:ext uri="{BB962C8B-B14F-4D97-AF65-F5344CB8AC3E}">
        <p14:creationId xmlns:p14="http://schemas.microsoft.com/office/powerpoint/2010/main" val="31273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2</a:t>
            </a:r>
            <a:endParaRPr lang="en-US" dirty="0"/>
          </a:p>
        </p:txBody>
      </p:sp>
      <p:sp>
        <p:nvSpPr>
          <p:cNvPr id="3" name="Content Placeholder 2"/>
          <p:cNvSpPr>
            <a:spLocks noGrp="1"/>
          </p:cNvSpPr>
          <p:nvPr>
            <p:ph idx="1"/>
          </p:nvPr>
        </p:nvSpPr>
        <p:spPr/>
        <p:txBody>
          <a:bodyPr/>
          <a:lstStyle/>
          <a:p>
            <a:r>
              <a:rPr lang="en-US" dirty="0" smtClean="0"/>
              <a:t>If there was less tension between the Russians and the Americans at the end of the war this issue would have not been created, although with the Chinese influence of communism coming onto Korean from the north; North Korean may have still been created. A stronger American presence could have resulted in less communist (and more democratic) influence.</a:t>
            </a:r>
            <a:endParaRPr lang="en-US" dirty="0"/>
          </a:p>
        </p:txBody>
      </p:sp>
    </p:spTree>
    <p:extLst>
      <p:ext uri="{BB962C8B-B14F-4D97-AF65-F5344CB8AC3E}">
        <p14:creationId xmlns:p14="http://schemas.microsoft.com/office/powerpoint/2010/main" val="885264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 (Factual)</a:t>
            </a:r>
            <a:endParaRPr lang="en-US" dirty="0"/>
          </a:p>
        </p:txBody>
      </p:sp>
      <p:sp>
        <p:nvSpPr>
          <p:cNvPr id="3" name="Content Placeholder 2"/>
          <p:cNvSpPr>
            <a:spLocks noGrp="1"/>
          </p:cNvSpPr>
          <p:nvPr>
            <p:ph idx="1"/>
          </p:nvPr>
        </p:nvSpPr>
        <p:spPr/>
        <p:txBody>
          <a:bodyPr/>
          <a:lstStyle/>
          <a:p>
            <a:r>
              <a:rPr lang="en-US" dirty="0" smtClean="0"/>
              <a:t>How many Nuclear Arms does North Korea  (estimated) have?</a:t>
            </a:r>
          </a:p>
          <a:p>
            <a:endParaRPr lang="en-US" dirty="0"/>
          </a:p>
        </p:txBody>
      </p:sp>
    </p:spTree>
    <p:extLst>
      <p:ext uri="{BB962C8B-B14F-4D97-AF65-F5344CB8AC3E}">
        <p14:creationId xmlns:p14="http://schemas.microsoft.com/office/powerpoint/2010/main" val="1665453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3</a:t>
            </a:r>
            <a:endParaRPr lang="en-US" dirty="0"/>
          </a:p>
        </p:txBody>
      </p:sp>
      <p:sp>
        <p:nvSpPr>
          <p:cNvPr id="3" name="Content Placeholder 2"/>
          <p:cNvSpPr>
            <a:spLocks noGrp="1"/>
          </p:cNvSpPr>
          <p:nvPr>
            <p:ph idx="1"/>
          </p:nvPr>
        </p:nvSpPr>
        <p:spPr/>
        <p:txBody>
          <a:bodyPr/>
          <a:lstStyle/>
          <a:p>
            <a:r>
              <a:rPr lang="en-US" dirty="0" smtClean="0"/>
              <a:t>More than 2, Less than 10.</a:t>
            </a:r>
            <a:endParaRPr lang="en-US" dirty="0"/>
          </a:p>
        </p:txBody>
      </p:sp>
    </p:spTree>
    <p:extLst>
      <p:ext uri="{BB962C8B-B14F-4D97-AF65-F5344CB8AC3E}">
        <p14:creationId xmlns:p14="http://schemas.microsoft.com/office/powerpoint/2010/main" val="2480657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 (Factual)</a:t>
            </a:r>
            <a:endParaRPr lang="en-US" dirty="0"/>
          </a:p>
        </p:txBody>
      </p:sp>
      <p:sp>
        <p:nvSpPr>
          <p:cNvPr id="3" name="Content Placeholder 2"/>
          <p:cNvSpPr>
            <a:spLocks noGrp="1"/>
          </p:cNvSpPr>
          <p:nvPr>
            <p:ph idx="1"/>
          </p:nvPr>
        </p:nvSpPr>
        <p:spPr/>
        <p:txBody>
          <a:bodyPr/>
          <a:lstStyle/>
          <a:p>
            <a:r>
              <a:rPr lang="en-US" dirty="0" smtClean="0"/>
              <a:t>What year was the first North Korean Nuclear Test?</a:t>
            </a:r>
            <a:endParaRPr lang="en-US" dirty="0"/>
          </a:p>
        </p:txBody>
      </p:sp>
    </p:spTree>
    <p:extLst>
      <p:ext uri="{BB962C8B-B14F-4D97-AF65-F5344CB8AC3E}">
        <p14:creationId xmlns:p14="http://schemas.microsoft.com/office/powerpoint/2010/main" val="40941450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4</a:t>
            </a:r>
            <a:endParaRPr lang="en-US" dirty="0"/>
          </a:p>
        </p:txBody>
      </p:sp>
      <p:sp>
        <p:nvSpPr>
          <p:cNvPr id="3" name="Content Placeholder 2"/>
          <p:cNvSpPr>
            <a:spLocks noGrp="1"/>
          </p:cNvSpPr>
          <p:nvPr>
            <p:ph idx="1"/>
          </p:nvPr>
        </p:nvSpPr>
        <p:spPr/>
        <p:txBody>
          <a:bodyPr/>
          <a:lstStyle/>
          <a:p>
            <a:r>
              <a:rPr lang="en-US" dirty="0" smtClean="0"/>
              <a:t>2006</a:t>
            </a:r>
            <a:endParaRPr lang="en-US" dirty="0"/>
          </a:p>
        </p:txBody>
      </p:sp>
    </p:spTree>
    <p:extLst>
      <p:ext uri="{BB962C8B-B14F-4D97-AF65-F5344CB8AC3E}">
        <p14:creationId xmlns:p14="http://schemas.microsoft.com/office/powerpoint/2010/main" val="39169889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a:bodyPr>
          <a:lstStyle/>
          <a:p>
            <a:r>
              <a:rPr lang="en-US" sz="1200" dirty="0">
                <a:hlinkClick r:id="rId2"/>
              </a:rPr>
              <a:t>http://www.fas.org/nuke/guide/dprk/nuke/</a:t>
            </a:r>
            <a:r>
              <a:rPr lang="en-US" sz="1200" dirty="0" smtClean="0">
                <a:hlinkClick r:id="rId2"/>
              </a:rPr>
              <a:t>index.html</a:t>
            </a:r>
            <a:endParaRPr lang="en-US" sz="1200" dirty="0" smtClean="0"/>
          </a:p>
          <a:p>
            <a:r>
              <a:rPr lang="en-US" sz="1200" dirty="0">
                <a:hlinkClick r:id="rId3"/>
              </a:rPr>
              <a:t>http://www.foxnews.com/story/0,2933,517875,00.</a:t>
            </a:r>
            <a:r>
              <a:rPr lang="en-US" sz="1200" dirty="0" smtClean="0">
                <a:hlinkClick r:id="rId3"/>
              </a:rPr>
              <a:t>html</a:t>
            </a:r>
            <a:endParaRPr lang="en-US" sz="1200" dirty="0" smtClean="0"/>
          </a:p>
          <a:p>
            <a:r>
              <a:rPr lang="en-US" sz="1200" dirty="0">
                <a:hlinkClick r:id="rId4"/>
              </a:rPr>
              <a:t>http://npsglobal.org/eng/news/23-nuclear-a-radiological/566-north-koreas-new-nuclear-test-raises-universal-</a:t>
            </a:r>
            <a:r>
              <a:rPr lang="en-US" sz="1200" dirty="0" smtClean="0">
                <a:hlinkClick r:id="rId4"/>
              </a:rPr>
              <a:t>condemnation.html</a:t>
            </a:r>
            <a:endParaRPr lang="en-US" sz="1200" dirty="0" smtClean="0"/>
          </a:p>
          <a:p>
            <a:r>
              <a:rPr lang="en-US" sz="1200" dirty="0">
                <a:hlinkClick r:id="rId5"/>
              </a:rPr>
              <a:t>http://news.bbc.co.uk/2/hi/south_asia/4180286.</a:t>
            </a:r>
            <a:r>
              <a:rPr lang="en-US" sz="1200" dirty="0" smtClean="0">
                <a:hlinkClick r:id="rId5"/>
              </a:rPr>
              <a:t>stm</a:t>
            </a:r>
            <a:endParaRPr lang="en-US" sz="1200" dirty="0" smtClean="0"/>
          </a:p>
          <a:p>
            <a:r>
              <a:rPr lang="en-US" sz="1200" dirty="0">
                <a:hlinkClick r:id="rId6"/>
              </a:rPr>
              <a:t>http://www.guardian.co.uk/world/2009/may/25/north-korea-hiroshima-nuclear-</a:t>
            </a:r>
            <a:r>
              <a:rPr lang="en-US" sz="1200" dirty="0" smtClean="0">
                <a:hlinkClick r:id="rId6"/>
              </a:rPr>
              <a:t>test</a:t>
            </a:r>
            <a:endParaRPr lang="en-US" sz="1200" dirty="0" smtClean="0"/>
          </a:p>
          <a:p>
            <a:r>
              <a:rPr lang="en-US" sz="1200" dirty="0">
                <a:hlinkClick r:id="rId7"/>
              </a:rPr>
              <a:t>http://media.photobucket.com/image/recent/qiranger/Korea/DMZ/</a:t>
            </a:r>
            <a:r>
              <a:rPr lang="en-US" sz="1200" dirty="0" smtClean="0">
                <a:hlinkClick r:id="rId7"/>
              </a:rPr>
              <a:t>Korean_dmz_map.png</a:t>
            </a:r>
            <a:endParaRPr lang="en-US" sz="1200" dirty="0" smtClean="0"/>
          </a:p>
          <a:p>
            <a:r>
              <a:rPr lang="en-US" sz="1200" dirty="0">
                <a:hlinkClick r:id="rId8"/>
              </a:rPr>
              <a:t>http://cacm.acm.org/system/assets/0000/0880/061109_Reuters_Kim_Jong_Il.large.jpg?1244731978&amp;</a:t>
            </a:r>
            <a:r>
              <a:rPr lang="en-US" sz="1200" dirty="0" smtClean="0">
                <a:hlinkClick r:id="rId8"/>
              </a:rPr>
              <a:t>1244731978</a:t>
            </a:r>
            <a:endParaRPr lang="en-US" sz="1200" dirty="0" smtClean="0"/>
          </a:p>
          <a:p>
            <a:r>
              <a:rPr lang="en-US" sz="1200" dirty="0">
                <a:hlinkClick r:id="rId9"/>
              </a:rPr>
              <a:t>https://www.cia.gov/library/publications/the-world-factbook/geos/</a:t>
            </a:r>
            <a:r>
              <a:rPr lang="en-US" sz="1200" dirty="0" smtClean="0">
                <a:hlinkClick r:id="rId9"/>
              </a:rPr>
              <a:t>kn.html</a:t>
            </a:r>
            <a:endParaRPr lang="en-US" sz="1200" dirty="0" smtClean="0"/>
          </a:p>
          <a:p>
            <a:r>
              <a:rPr lang="en-US" sz="1200" dirty="0">
                <a:hlinkClick r:id="rId10"/>
              </a:rPr>
              <a:t>http://media.nowpublic.net/images//97/e/97e1248a46b84a97e8eaa71c691194d7.</a:t>
            </a:r>
            <a:r>
              <a:rPr lang="en-US" sz="1200" dirty="0" smtClean="0">
                <a:hlinkClick r:id="rId10"/>
              </a:rPr>
              <a:t>jpg</a:t>
            </a:r>
            <a:endParaRPr lang="en-US" sz="1200" dirty="0" smtClean="0"/>
          </a:p>
          <a:p>
            <a:r>
              <a:rPr lang="en-US" sz="1200" dirty="0">
                <a:hlinkClick r:id="rId11"/>
              </a:rPr>
              <a:t>http://www.wikipeers.com/files.php?file=South_Korea__North_Korea_986154020.</a:t>
            </a:r>
            <a:r>
              <a:rPr lang="en-US" sz="1200" dirty="0" smtClean="0">
                <a:hlinkClick r:id="rId11"/>
              </a:rPr>
              <a:t>jpg</a:t>
            </a:r>
            <a:endParaRPr lang="en-US" sz="1200" dirty="0" smtClean="0"/>
          </a:p>
          <a:p>
            <a:r>
              <a:rPr lang="en-US" sz="1200" dirty="0">
                <a:hlinkClick r:id="rId12"/>
              </a:rPr>
              <a:t>http://www.policyinnovations.org/ideas/commentary/data/</a:t>
            </a:r>
            <a:r>
              <a:rPr lang="en-US" sz="1200" dirty="0" smtClean="0">
                <a:hlinkClick r:id="rId12"/>
              </a:rPr>
              <a:t>000130</a:t>
            </a:r>
            <a:endParaRPr lang="en-US" sz="1200" dirty="0" smtClean="0"/>
          </a:p>
          <a:p>
            <a:r>
              <a:rPr lang="en-US" sz="1200" dirty="0">
                <a:hlinkClick r:id="rId13"/>
              </a:rPr>
              <a:t>http://library.thinkquest.org/11046/home_collage3.</a:t>
            </a:r>
            <a:r>
              <a:rPr lang="en-US" sz="1200" dirty="0" smtClean="0">
                <a:hlinkClick r:id="rId13"/>
              </a:rPr>
              <a:t>jpg</a:t>
            </a:r>
            <a:endParaRPr lang="en-US" sz="1200" dirty="0" smtClean="0"/>
          </a:p>
          <a:p>
            <a:r>
              <a:rPr lang="en-US" sz="1200" dirty="0">
                <a:hlinkClick r:id="rId14"/>
              </a:rPr>
              <a:t>http://upload.wikimedia.org/wikipedia/commons/thumb/f/f1/North_Korea_nuclear.svg/160px-</a:t>
            </a:r>
            <a:r>
              <a:rPr lang="en-US" sz="1200" dirty="0" smtClean="0">
                <a:hlinkClick r:id="rId14"/>
              </a:rPr>
              <a:t>North_Korea_nuclear.svg.png</a:t>
            </a:r>
            <a:endParaRPr lang="en-US" sz="1200" dirty="0" smtClean="0"/>
          </a:p>
          <a:p>
            <a:r>
              <a:rPr lang="en-US" sz="1200" dirty="0">
                <a:hlinkClick r:id="rId15"/>
              </a:rPr>
              <a:t>http://www.globalsecuritynewswire.org/gsn/nw_20110517_3802.</a:t>
            </a:r>
            <a:r>
              <a:rPr lang="en-US" sz="1200" dirty="0" smtClean="0">
                <a:hlinkClick r:id="rId15"/>
              </a:rPr>
              <a:t>php</a:t>
            </a:r>
            <a:endParaRPr lang="en-US" sz="1200" dirty="0"/>
          </a:p>
          <a:p>
            <a:r>
              <a:rPr lang="en-US" sz="1200" dirty="0">
                <a:hlinkClick r:id="rId16"/>
              </a:rPr>
              <a:t>http://www.nytimes.com/2003/01/08/world/threats-responses-asian-arena-us-shift-willing-talk-with-north-korea-about-</a:t>
            </a:r>
            <a:r>
              <a:rPr lang="en-US" sz="1200" dirty="0" smtClean="0">
                <a:hlinkClick r:id="rId16"/>
              </a:rPr>
              <a:t>arms.html</a:t>
            </a:r>
            <a:endParaRPr lang="en-US" sz="1200" dirty="0" smtClean="0"/>
          </a:p>
          <a:p>
            <a:endParaRPr lang="en-US" sz="1200" dirty="0"/>
          </a:p>
          <a:p>
            <a:endParaRPr lang="en-US" sz="1200" dirty="0"/>
          </a:p>
          <a:p>
            <a:endParaRPr lang="en-US" sz="1200" dirty="0" smtClean="0"/>
          </a:p>
          <a:p>
            <a:endParaRPr lang="en-US" sz="1200" dirty="0" smtClean="0"/>
          </a:p>
          <a:p>
            <a:pPr marL="0" indent="0">
              <a:buNone/>
            </a:pPr>
            <a:endParaRPr lang="en-US" sz="1200" dirty="0" smtClean="0"/>
          </a:p>
          <a:p>
            <a:endParaRPr lang="en-US" sz="1200" dirty="0"/>
          </a:p>
        </p:txBody>
      </p:sp>
    </p:spTree>
    <p:extLst>
      <p:ext uri="{BB962C8B-B14F-4D97-AF65-F5344CB8AC3E}">
        <p14:creationId xmlns:p14="http://schemas.microsoft.com/office/powerpoint/2010/main" val="2156907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a:xfrm>
            <a:off x="457200" y="1600200"/>
            <a:ext cx="4406900" cy="4525963"/>
          </a:xfrm>
        </p:spPr>
        <p:txBody>
          <a:bodyPr>
            <a:normAutofit lnSpcReduction="10000"/>
          </a:bodyPr>
          <a:lstStyle/>
          <a:p>
            <a:r>
              <a:rPr lang="en-US" dirty="0" smtClean="0"/>
              <a:t>North Korea is a fairly new country, which was created in 1953 as a result of the Korean War and WW2.</a:t>
            </a:r>
          </a:p>
          <a:p>
            <a:r>
              <a:rPr lang="en-US" dirty="0" smtClean="0"/>
              <a:t>The division between north and south was made at the 38</a:t>
            </a:r>
            <a:r>
              <a:rPr lang="en-US" baseline="30000" dirty="0" smtClean="0"/>
              <a:t>th</a:t>
            </a:r>
            <a:r>
              <a:rPr lang="en-US" dirty="0" smtClean="0"/>
              <a:t> parallel</a:t>
            </a:r>
          </a:p>
          <a:p>
            <a:endParaRPr lang="en-US" dirty="0"/>
          </a:p>
        </p:txBody>
      </p:sp>
      <p:pic>
        <p:nvPicPr>
          <p:cNvPr id="4" name="Picture 3" descr="Korean_dmz_ma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4100" y="1600200"/>
            <a:ext cx="4073197" cy="4330700"/>
          </a:xfrm>
          <a:prstGeom prst="rect">
            <a:avLst/>
          </a:prstGeom>
        </p:spPr>
      </p:pic>
      <p:sp>
        <p:nvSpPr>
          <p:cNvPr id="5" name="TextBox 4"/>
          <p:cNvSpPr txBox="1"/>
          <p:nvPr/>
        </p:nvSpPr>
        <p:spPr>
          <a:xfrm>
            <a:off x="228600" y="6261100"/>
            <a:ext cx="9080500" cy="369332"/>
          </a:xfrm>
          <a:prstGeom prst="rect">
            <a:avLst/>
          </a:prstGeom>
          <a:noFill/>
        </p:spPr>
        <p:txBody>
          <a:bodyPr wrap="square" rtlCol="0">
            <a:spAutoFit/>
          </a:bodyPr>
          <a:lstStyle/>
          <a:p>
            <a:r>
              <a:rPr lang="en-US" dirty="0"/>
              <a:t>http://</a:t>
            </a:r>
            <a:r>
              <a:rPr lang="en-US" dirty="0" err="1"/>
              <a:t>media.photobucket.com</a:t>
            </a:r>
            <a:r>
              <a:rPr lang="en-US" dirty="0"/>
              <a:t>/image/recent/</a:t>
            </a:r>
            <a:r>
              <a:rPr lang="en-US" dirty="0" err="1"/>
              <a:t>qiranger</a:t>
            </a:r>
            <a:r>
              <a:rPr lang="en-US" dirty="0"/>
              <a:t>/Korea/</a:t>
            </a:r>
            <a:r>
              <a:rPr lang="en-US" dirty="0" smtClean="0"/>
              <a:t>DMZ/</a:t>
            </a:r>
            <a:r>
              <a:rPr lang="en-US" dirty="0" err="1" smtClean="0"/>
              <a:t>Korean_dmz_map.png</a:t>
            </a:r>
            <a:endParaRPr lang="en-US" dirty="0"/>
          </a:p>
        </p:txBody>
      </p:sp>
    </p:spTree>
    <p:extLst>
      <p:ext uri="{BB962C8B-B14F-4D97-AF65-F5344CB8AC3E}">
        <p14:creationId xmlns:p14="http://schemas.microsoft.com/office/powerpoint/2010/main" val="19954563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 </a:t>
            </a:r>
            <a:endParaRPr lang="en-US" dirty="0"/>
          </a:p>
        </p:txBody>
      </p:sp>
      <p:pic>
        <p:nvPicPr>
          <p:cNvPr id="5" name="Content Placeholder 4" descr="061109_Reuters_Kim_Jong_Il.large.jpeg"/>
          <p:cNvPicPr>
            <a:picLocks noGrp="1" noChangeAspect="1"/>
          </p:cNvPicPr>
          <p:nvPr>
            <p:ph idx="1"/>
          </p:nvPr>
        </p:nvPicPr>
        <p:blipFill>
          <a:blip r:embed="rId2">
            <a:extLst>
              <a:ext uri="{28A0092B-C50C-407E-A947-70E740481C1C}">
                <a14:useLocalDpi xmlns:a14="http://schemas.microsoft.com/office/drawing/2010/main" val="0"/>
              </a:ext>
            </a:extLst>
          </a:blip>
          <a:srcRect t="22391" b="22391"/>
          <a:stretch>
            <a:fillRect/>
          </a:stretch>
        </p:blipFill>
        <p:spPr>
          <a:xfrm>
            <a:off x="4400884" y="1527342"/>
            <a:ext cx="4419599" cy="2582863"/>
          </a:xfrm>
        </p:spPr>
      </p:pic>
      <p:sp>
        <p:nvSpPr>
          <p:cNvPr id="7" name="Rectangle 6"/>
          <p:cNvSpPr/>
          <p:nvPr/>
        </p:nvSpPr>
        <p:spPr>
          <a:xfrm>
            <a:off x="187158" y="1527342"/>
            <a:ext cx="3957053" cy="2062103"/>
          </a:xfrm>
          <a:prstGeom prst="rect">
            <a:avLst/>
          </a:prstGeom>
        </p:spPr>
        <p:txBody>
          <a:bodyPr wrap="square">
            <a:spAutoFit/>
          </a:bodyPr>
          <a:lstStyle/>
          <a:p>
            <a:r>
              <a:rPr lang="en-US" sz="3200" dirty="0" smtClean="0"/>
              <a:t>North Korea is a communist based, one man dictatorship that is known to be hostile. </a:t>
            </a:r>
          </a:p>
        </p:txBody>
      </p:sp>
      <p:sp>
        <p:nvSpPr>
          <p:cNvPr id="8" name="TextBox 7"/>
          <p:cNvSpPr txBox="1"/>
          <p:nvPr/>
        </p:nvSpPr>
        <p:spPr>
          <a:xfrm>
            <a:off x="187158" y="4508764"/>
            <a:ext cx="8499642" cy="1569660"/>
          </a:xfrm>
          <a:prstGeom prst="rect">
            <a:avLst/>
          </a:prstGeom>
          <a:noFill/>
        </p:spPr>
        <p:txBody>
          <a:bodyPr wrap="square" rtlCol="0">
            <a:spAutoFit/>
          </a:bodyPr>
          <a:lstStyle/>
          <a:p>
            <a:r>
              <a:rPr lang="en-US" sz="3200" dirty="0" smtClean="0"/>
              <a:t>The source of this hostility is the relations with the USSR and Communist China during the inception of the country. </a:t>
            </a:r>
            <a:endParaRPr lang="en-US" sz="3200" dirty="0"/>
          </a:p>
        </p:txBody>
      </p:sp>
      <p:sp>
        <p:nvSpPr>
          <p:cNvPr id="9" name="TextBox 8"/>
          <p:cNvSpPr txBox="1"/>
          <p:nvPr/>
        </p:nvSpPr>
        <p:spPr>
          <a:xfrm>
            <a:off x="788737" y="6461931"/>
            <a:ext cx="7391041" cy="276999"/>
          </a:xfrm>
          <a:prstGeom prst="rect">
            <a:avLst/>
          </a:prstGeom>
          <a:noFill/>
        </p:spPr>
        <p:txBody>
          <a:bodyPr wrap="none" rtlCol="0">
            <a:spAutoFit/>
          </a:bodyPr>
          <a:lstStyle/>
          <a:p>
            <a:r>
              <a:rPr lang="en-US" sz="1200" dirty="0"/>
              <a:t>http://</a:t>
            </a:r>
            <a:r>
              <a:rPr lang="en-US" sz="1200" dirty="0" err="1"/>
              <a:t>cacm.acm.org</a:t>
            </a:r>
            <a:r>
              <a:rPr lang="en-US" sz="1200" dirty="0"/>
              <a:t>/system/assets/0000/0880/061109_Reuters_Kim_Jong_Il.large.jpg?1244731978&amp;1244731978</a:t>
            </a:r>
          </a:p>
        </p:txBody>
      </p:sp>
      <p:sp>
        <p:nvSpPr>
          <p:cNvPr id="10" name="TextBox 9"/>
          <p:cNvSpPr txBox="1"/>
          <p:nvPr/>
        </p:nvSpPr>
        <p:spPr>
          <a:xfrm>
            <a:off x="5056394" y="4173439"/>
            <a:ext cx="3123384" cy="369332"/>
          </a:xfrm>
          <a:prstGeom prst="rect">
            <a:avLst/>
          </a:prstGeom>
          <a:noFill/>
        </p:spPr>
        <p:txBody>
          <a:bodyPr wrap="none" rtlCol="0">
            <a:spAutoFit/>
          </a:bodyPr>
          <a:lstStyle/>
          <a:p>
            <a:r>
              <a:rPr lang="en-US" dirty="0" smtClean="0"/>
              <a:t>Communist Dictator Kim Jung Il</a:t>
            </a:r>
            <a:endParaRPr lang="en-US" dirty="0"/>
          </a:p>
        </p:txBody>
      </p:sp>
    </p:spTree>
    <p:extLst>
      <p:ext uri="{BB962C8B-B14F-4D97-AF65-F5344CB8AC3E}">
        <p14:creationId xmlns:p14="http://schemas.microsoft.com/office/powerpoint/2010/main" val="139271053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p:txBody>
          <a:bodyPr>
            <a:normAutofit lnSpcReduction="10000"/>
          </a:bodyPr>
          <a:lstStyle/>
          <a:p>
            <a:r>
              <a:rPr lang="en-US" dirty="0" smtClean="0"/>
              <a:t>It is an important part of American history as the issue questions American diplomatic skills as well as the quality of our  government’s public relations.</a:t>
            </a:r>
          </a:p>
          <a:p>
            <a:r>
              <a:rPr lang="en-US" dirty="0" smtClean="0"/>
              <a:t>The issue is heavily related to the U.S. through the cold war as well.</a:t>
            </a:r>
          </a:p>
          <a:p>
            <a:r>
              <a:rPr lang="en-US" dirty="0" smtClean="0"/>
              <a:t>This is because North Korea was once held by the USSR while South Korea was held by the North.</a:t>
            </a:r>
            <a:endParaRPr lang="en-US" dirty="0"/>
          </a:p>
        </p:txBody>
      </p:sp>
    </p:spTree>
    <p:extLst>
      <p:ext uri="{BB962C8B-B14F-4D97-AF65-F5344CB8AC3E}">
        <p14:creationId xmlns:p14="http://schemas.microsoft.com/office/powerpoint/2010/main" val="160732102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p:txBody>
          <a:bodyPr/>
          <a:lstStyle/>
          <a:p>
            <a:r>
              <a:rPr lang="en-US" dirty="0" smtClean="0"/>
              <a:t>North Korea’s production of nuclear arms had been a hypothetical conversation up until October 9</a:t>
            </a:r>
            <a:r>
              <a:rPr lang="en-US" baseline="30000" dirty="0" smtClean="0"/>
              <a:t>th</a:t>
            </a:r>
            <a:r>
              <a:rPr lang="en-US" dirty="0" smtClean="0"/>
              <a:t> 2006. </a:t>
            </a:r>
          </a:p>
          <a:p>
            <a:r>
              <a:rPr lang="en-US" dirty="0" smtClean="0"/>
              <a:t>Once North Korea had tested a nuclear weapon their actions (including the production and use of such a weapon) were “condemned [resulting in the imposition of] sanctions”(*). By the United Nations.</a:t>
            </a:r>
            <a:endParaRPr lang="en-US" dirty="0"/>
          </a:p>
        </p:txBody>
      </p:sp>
      <p:sp>
        <p:nvSpPr>
          <p:cNvPr id="4" name="TextBox 3"/>
          <p:cNvSpPr txBox="1"/>
          <p:nvPr/>
        </p:nvSpPr>
        <p:spPr>
          <a:xfrm>
            <a:off x="1577473" y="6338214"/>
            <a:ext cx="5833636" cy="369332"/>
          </a:xfrm>
          <a:prstGeom prst="rect">
            <a:avLst/>
          </a:prstGeom>
          <a:noFill/>
        </p:spPr>
        <p:txBody>
          <a:bodyPr wrap="none" rtlCol="0">
            <a:spAutoFit/>
          </a:bodyPr>
          <a:lstStyle/>
          <a:p>
            <a:r>
              <a:rPr lang="en-US" dirty="0"/>
              <a:t>http://</a:t>
            </a:r>
            <a:r>
              <a:rPr lang="en-US" dirty="0" err="1"/>
              <a:t>www.un.org</a:t>
            </a:r>
            <a:r>
              <a:rPr lang="en-US" dirty="0"/>
              <a:t>/News/Press/docs/2006/sc8853.doc.htm</a:t>
            </a:r>
          </a:p>
        </p:txBody>
      </p:sp>
      <p:sp>
        <p:nvSpPr>
          <p:cNvPr id="5" name="TextBox 4"/>
          <p:cNvSpPr txBox="1"/>
          <p:nvPr/>
        </p:nvSpPr>
        <p:spPr>
          <a:xfrm>
            <a:off x="1137854" y="6338214"/>
            <a:ext cx="439619" cy="369332"/>
          </a:xfrm>
          <a:prstGeom prst="rect">
            <a:avLst/>
          </a:prstGeom>
          <a:noFill/>
        </p:spPr>
        <p:txBody>
          <a:bodyPr wrap="none" rtlCol="0">
            <a:spAutoFit/>
          </a:bodyPr>
          <a:lstStyle/>
          <a:p>
            <a:r>
              <a:rPr lang="en-US" dirty="0" smtClean="0"/>
              <a:t>(*)</a:t>
            </a:r>
            <a:endParaRPr lang="en-US" dirty="0"/>
          </a:p>
        </p:txBody>
      </p:sp>
    </p:spTree>
    <p:extLst>
      <p:ext uri="{BB962C8B-B14F-4D97-AF65-F5344CB8AC3E}">
        <p14:creationId xmlns:p14="http://schemas.microsoft.com/office/powerpoint/2010/main" val="2260370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p:txBody>
          <a:bodyPr/>
          <a:lstStyle/>
          <a:p>
            <a:r>
              <a:rPr lang="en-US" dirty="0" smtClean="0"/>
              <a:t>The Korean War shows how the tensions of the Cold War are still not resolved. </a:t>
            </a:r>
          </a:p>
          <a:p>
            <a:r>
              <a:rPr lang="en-US" dirty="0" smtClean="0"/>
              <a:t>American foreign policy is questioned as well as if the North Koreans are allowed to do as they please it would set a poor example for the rest of the world, giving out the sentiment that the United States has gone soft.</a:t>
            </a:r>
            <a:endParaRPr lang="en-US" dirty="0"/>
          </a:p>
        </p:txBody>
      </p:sp>
    </p:spTree>
    <p:extLst>
      <p:ext uri="{BB962C8B-B14F-4D97-AF65-F5344CB8AC3E}">
        <p14:creationId xmlns:p14="http://schemas.microsoft.com/office/powerpoint/2010/main" val="24330566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a:xfrm>
            <a:off x="457200" y="1600200"/>
            <a:ext cx="8229600" cy="4789905"/>
          </a:xfrm>
        </p:spPr>
        <p:txBody>
          <a:bodyPr>
            <a:normAutofit/>
          </a:bodyPr>
          <a:lstStyle/>
          <a:p>
            <a:r>
              <a:rPr lang="en-US" dirty="0" smtClean="0"/>
              <a:t>Currently and during the 00’s there was fear of a nuclear attack against possibly the United States, or more likely against </a:t>
            </a:r>
            <a:r>
              <a:rPr lang="en-US" dirty="0"/>
              <a:t>S</a:t>
            </a:r>
            <a:r>
              <a:rPr lang="en-US" dirty="0" smtClean="0"/>
              <a:t>outh Korea (a U.S. supported country).</a:t>
            </a:r>
          </a:p>
          <a:p>
            <a:r>
              <a:rPr lang="en-US" dirty="0" smtClean="0"/>
              <a:t>The issue most countries had with the nuclear testing was the principle, of the actions. After most countries had agreed to halt production years ago; North Korea felt they still needed to have weapons for deterrent.</a:t>
            </a:r>
          </a:p>
          <a:p>
            <a:pPr marL="0" indent="0">
              <a:buNone/>
            </a:pPr>
            <a:endParaRPr lang="en-US" dirty="0"/>
          </a:p>
        </p:txBody>
      </p:sp>
    </p:spTree>
    <p:extLst>
      <p:ext uri="{BB962C8B-B14F-4D97-AF65-F5344CB8AC3E}">
        <p14:creationId xmlns:p14="http://schemas.microsoft.com/office/powerpoint/2010/main" val="347635891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a:xfrm>
            <a:off x="457200" y="1773990"/>
            <a:ext cx="4021221" cy="4830011"/>
          </a:xfrm>
        </p:spPr>
        <p:txBody>
          <a:bodyPr>
            <a:normAutofit/>
          </a:bodyPr>
          <a:lstStyle/>
          <a:p>
            <a:r>
              <a:rPr lang="en-US" dirty="0" smtClean="0"/>
              <a:t>North Korea’s production of Nuclear arms creates a situation where if they aren't somehow punished</a:t>
            </a:r>
          </a:p>
        </p:txBody>
      </p:sp>
      <p:pic>
        <p:nvPicPr>
          <p:cNvPr id="4" name="Picture 3" descr="cartoon.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070" y="1600200"/>
            <a:ext cx="4034730" cy="2994526"/>
          </a:xfrm>
          <a:prstGeom prst="rect">
            <a:avLst/>
          </a:prstGeom>
        </p:spPr>
      </p:pic>
      <p:sp>
        <p:nvSpPr>
          <p:cNvPr id="5" name="TextBox 4"/>
          <p:cNvSpPr txBox="1"/>
          <p:nvPr/>
        </p:nvSpPr>
        <p:spPr>
          <a:xfrm>
            <a:off x="799431" y="4682382"/>
            <a:ext cx="8210883" cy="1569660"/>
          </a:xfrm>
          <a:prstGeom prst="rect">
            <a:avLst/>
          </a:prstGeom>
          <a:noFill/>
        </p:spPr>
        <p:txBody>
          <a:bodyPr wrap="square" rtlCol="0">
            <a:spAutoFit/>
          </a:bodyPr>
          <a:lstStyle/>
          <a:p>
            <a:r>
              <a:rPr lang="en-US" sz="3200" dirty="0"/>
              <a:t>for their actions they set a poor example showing that </a:t>
            </a:r>
            <a:r>
              <a:rPr lang="en-US" sz="3200" dirty="0" smtClean="0"/>
              <a:t>there is no punishment for international disobedience of established law.</a:t>
            </a:r>
            <a:endParaRPr lang="en-US" sz="3200" dirty="0"/>
          </a:p>
        </p:txBody>
      </p:sp>
      <p:sp>
        <p:nvSpPr>
          <p:cNvPr id="7" name="TextBox 6"/>
          <p:cNvSpPr txBox="1"/>
          <p:nvPr/>
        </p:nvSpPr>
        <p:spPr>
          <a:xfrm>
            <a:off x="1052355" y="6419335"/>
            <a:ext cx="6852131" cy="276999"/>
          </a:xfrm>
          <a:prstGeom prst="rect">
            <a:avLst/>
          </a:prstGeom>
          <a:noFill/>
        </p:spPr>
        <p:txBody>
          <a:bodyPr wrap="none" rtlCol="0">
            <a:spAutoFit/>
          </a:bodyPr>
          <a:lstStyle/>
          <a:p>
            <a:r>
              <a:rPr lang="en-US" sz="1200" dirty="0"/>
              <a:t>http://3.bp.blogspot.com/_KdgDLEdt9NI/</a:t>
            </a:r>
            <a:r>
              <a:rPr lang="en-US" sz="1200" dirty="0" err="1"/>
              <a:t>TOozpsdMmKI</a:t>
            </a:r>
            <a:r>
              <a:rPr lang="en-US" sz="1200" dirty="0"/>
              <a:t>/</a:t>
            </a:r>
            <a:r>
              <a:rPr lang="en-US" sz="1200" dirty="0" err="1"/>
              <a:t>AAAAAAAABbc</a:t>
            </a:r>
            <a:r>
              <a:rPr lang="en-US" sz="1200" dirty="0"/>
              <a:t>/eZ5uhv8Vb3Q/s1600/</a:t>
            </a:r>
            <a:r>
              <a:rPr lang="en-US" sz="1200" dirty="0" err="1"/>
              <a:t>cartoon.jpg</a:t>
            </a:r>
            <a:endParaRPr lang="en-US" sz="1200" dirty="0"/>
          </a:p>
        </p:txBody>
      </p:sp>
    </p:spTree>
    <p:extLst>
      <p:ext uri="{BB962C8B-B14F-4D97-AF65-F5344CB8AC3E}">
        <p14:creationId xmlns:p14="http://schemas.microsoft.com/office/powerpoint/2010/main" val="269283478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246</TotalTime>
  <Words>1480</Words>
  <Application>Microsoft Macintosh PowerPoint</Application>
  <PresentationFormat>On-screen Show (4:3)</PresentationFormat>
  <Paragraphs>118</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 Black </vt:lpstr>
      <vt:lpstr>Nuclear Weapons in North Korea</vt:lpstr>
      <vt:lpstr>Thesis</vt:lpstr>
      <vt:lpstr>What is it?</vt:lpstr>
      <vt:lpstr>What is it? </vt:lpstr>
      <vt:lpstr>What is it?</vt:lpstr>
      <vt:lpstr>What is it?</vt:lpstr>
      <vt:lpstr>What is it?</vt:lpstr>
      <vt:lpstr>What is it?</vt:lpstr>
      <vt:lpstr>What is it?</vt:lpstr>
      <vt:lpstr>Primary Sources of Importance</vt:lpstr>
      <vt:lpstr>Interesting Information</vt:lpstr>
      <vt:lpstr>What Caused It?</vt:lpstr>
      <vt:lpstr>What Caused It?</vt:lpstr>
      <vt:lpstr>What Caused It?</vt:lpstr>
      <vt:lpstr>Impact on the U.S.</vt:lpstr>
      <vt:lpstr>How can it relate?</vt:lpstr>
      <vt:lpstr>Cuban Vs. Korean</vt:lpstr>
      <vt:lpstr>How can it relate? </vt:lpstr>
      <vt:lpstr>How can it relate? </vt:lpstr>
      <vt:lpstr>Thank You For Your Time</vt:lpstr>
      <vt:lpstr>Question 1 (Critical)</vt:lpstr>
      <vt:lpstr>Answer 1</vt:lpstr>
      <vt:lpstr>Question 2 (Critical)</vt:lpstr>
      <vt:lpstr>Answer 2</vt:lpstr>
      <vt:lpstr>Question 3 (Factual)</vt:lpstr>
      <vt:lpstr>Answer 3</vt:lpstr>
      <vt:lpstr>Question 4 (Factual)</vt:lpstr>
      <vt:lpstr>Answer 4</vt:lpstr>
      <vt:lpstr>Bibliography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Weapons </dc:title>
  <dc:creator>Seth</dc:creator>
  <cp:lastModifiedBy>Seth</cp:lastModifiedBy>
  <cp:revision>18</cp:revision>
  <dcterms:created xsi:type="dcterms:W3CDTF">2011-05-17T12:56:40Z</dcterms:created>
  <dcterms:modified xsi:type="dcterms:W3CDTF">2011-05-17T17:02:50Z</dcterms:modified>
</cp:coreProperties>
</file>