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8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4" r:id="rId1"/>
  </p:sldMasterIdLst>
  <p:notesMasterIdLst>
    <p:notesMasterId r:id="rId22"/>
  </p:notesMasterIdLst>
  <p:sldIdLst>
    <p:sldId id="256" r:id="rId2"/>
    <p:sldId id="258" r:id="rId3"/>
    <p:sldId id="259" r:id="rId4"/>
    <p:sldId id="274" r:id="rId5"/>
    <p:sldId id="260" r:id="rId6"/>
    <p:sldId id="261" r:id="rId7"/>
    <p:sldId id="262" r:id="rId8"/>
    <p:sldId id="270" r:id="rId9"/>
    <p:sldId id="263" r:id="rId10"/>
    <p:sldId id="268" r:id="rId11"/>
    <p:sldId id="277" r:id="rId12"/>
    <p:sldId id="264" r:id="rId13"/>
    <p:sldId id="266" r:id="rId14"/>
    <p:sldId id="272" r:id="rId15"/>
    <p:sldId id="267" r:id="rId16"/>
    <p:sldId id="269" r:id="rId17"/>
    <p:sldId id="271" r:id="rId18"/>
    <p:sldId id="276" r:id="rId19"/>
    <p:sldId id="275" r:id="rId20"/>
    <p:sldId id="273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1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19413C-2688-5D4E-8A02-140534B2F243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C683AA-78BD-B448-8824-F31578ED9C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683AA-78BD-B448-8824-F31578ED9CB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3C384E70-916D-4244-9BBB-32EFA5118FEE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38DF85F5-FB5E-4F79-A561-97039C58D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84E70-916D-4244-9BBB-32EFA5118FEE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62F09-D73A-DC4C-AAB3-F3E34F0E70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84E70-916D-4244-9BBB-32EFA5118FEE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62F09-D73A-DC4C-AAB3-F3E34F0E70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84E70-916D-4244-9BBB-32EFA5118FEE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62F09-D73A-DC4C-AAB3-F3E34F0E70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84E70-916D-4244-9BBB-32EFA5118FEE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62F09-D73A-DC4C-AAB3-F3E34F0E70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84E70-916D-4244-9BBB-32EFA5118FEE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62F09-D73A-DC4C-AAB3-F3E34F0E70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84E70-916D-4244-9BBB-32EFA5118FEE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62F09-D73A-DC4C-AAB3-F3E34F0E70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3C384E70-916D-4244-9BBB-32EFA5118FEE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84E70-916D-4244-9BBB-32EFA5118FEE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62F09-D73A-DC4C-AAB3-F3E34F0E70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84E70-916D-4244-9BBB-32EFA5118FEE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62F09-D73A-DC4C-AAB3-F3E34F0E70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84E70-916D-4244-9BBB-32EFA5118FEE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62F09-D73A-DC4C-AAB3-F3E34F0E70D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84E70-916D-4244-9BBB-32EFA5118FEE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62F09-D73A-DC4C-AAB3-F3E34F0E70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84E70-916D-4244-9BBB-32EFA5118FEE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62F09-D73A-DC4C-AAB3-F3E34F0E70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84E70-916D-4244-9BBB-32EFA5118FEE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3C384E70-916D-4244-9BBB-32EFA5118FEE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DC62F09-D73A-DC4C-AAB3-F3E34F0E70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qpress.com/cqresearch" TargetMode="External"/><Relationship Id="rId4" Type="http://schemas.openxmlformats.org/officeDocument/2006/relationships/hyperlink" Target="http://blog.nola.com/tvfilm/2009/04/more_reality_tv_coming_to_you.html" TargetMode="External"/><Relationship Id="rId5" Type="http://schemas.openxmlformats.org/officeDocument/2006/relationships/hyperlink" Target="http://www.usatoday.com/news/health/spotlighthealth/2002-10-23-proval-teen-sex_x.htm" TargetMode="External"/><Relationship Id="rId6" Type="http://schemas.openxmlformats.org/officeDocument/2006/relationships/hyperlink" Target="http://thinkexist.com/quotation/art_may_imitate_life-but_life_imitates_tv/221198.html" TargetMode="External"/><Relationship Id="rId7" Type="http://schemas.openxmlformats.org/officeDocument/2006/relationships/hyperlink" Target="http://clearinghouse.missouriwestern.edu/manuscripts/409.php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Reality Television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Matthew Comandante, Period 4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36842" y="1665389"/>
            <a:ext cx="3149138" cy="1926027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136" y="387025"/>
            <a:ext cx="5743149" cy="50001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44406" y="1665389"/>
            <a:ext cx="15912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Shows Americans like Sitcoms over Reality TV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20040416-behavior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8525" y="190500"/>
            <a:ext cx="4711700" cy="62865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1775374"/>
            <a:ext cx="3008313" cy="4299989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en-US" sz="1500" dirty="0" smtClean="0"/>
              <a:t>Post WWII many of the first reality TV shows appeared</a:t>
            </a:r>
          </a:p>
          <a:p>
            <a:pPr lvl="1">
              <a:buFontTx/>
              <a:buChar char="-"/>
            </a:pPr>
            <a:r>
              <a:rPr lang="en-US" sz="1100" dirty="0" smtClean="0"/>
              <a:t>Ted Mack’s “Original Amateur Hour”</a:t>
            </a:r>
          </a:p>
          <a:p>
            <a:pPr lvl="1">
              <a:buFontTx/>
              <a:buChar char="-"/>
            </a:pPr>
            <a:r>
              <a:rPr lang="en-US" sz="1100" dirty="0" smtClean="0"/>
              <a:t>Beat the Clock (a quiz show that loosely could compare to Wipeout) </a:t>
            </a:r>
          </a:p>
          <a:p>
            <a:pPr lvl="1">
              <a:buFontTx/>
              <a:buChar char="-"/>
            </a:pPr>
            <a:r>
              <a:rPr lang="en-US" sz="1100" dirty="0" smtClean="0"/>
              <a:t>Queen for A Day (women told their heart-breaking stories in order to get a prize) </a:t>
            </a:r>
          </a:p>
          <a:p>
            <a:pPr lvl="1">
              <a:buFontTx/>
              <a:buChar char="-"/>
            </a:pPr>
            <a:endParaRPr lang="en-US" sz="1100" dirty="0" smtClean="0"/>
          </a:p>
          <a:p>
            <a:r>
              <a:rPr lang="en-US" sz="1500" dirty="0" smtClean="0"/>
              <a:t>-Cinema Verité Movement </a:t>
            </a:r>
          </a:p>
          <a:p>
            <a:pPr lvl="1">
              <a:buFontTx/>
              <a:buChar char="-"/>
            </a:pPr>
            <a:r>
              <a:rPr lang="en-US" sz="1100" dirty="0" smtClean="0"/>
              <a:t>Genre of documentary film meant to be very minimalistic</a:t>
            </a:r>
          </a:p>
          <a:p>
            <a:pPr lvl="1">
              <a:buFontTx/>
              <a:buChar char="-"/>
            </a:pPr>
            <a:r>
              <a:rPr lang="en-US" sz="1100" dirty="0" smtClean="0"/>
              <a:t>Location shooting and handheld cameras made practitioners feel they achieved greater realism </a:t>
            </a:r>
          </a:p>
          <a:p>
            <a:pPr lvl="1">
              <a:buFontTx/>
              <a:buChar char="-"/>
            </a:pPr>
            <a:r>
              <a:rPr lang="en-US" sz="1100" dirty="0" smtClean="0"/>
              <a:t>Famous example was Robert Drew's Primary focused on Hubert </a:t>
            </a:r>
            <a:r>
              <a:rPr lang="en-US" sz="1100" dirty="0" err="1" smtClean="0"/>
              <a:t>v</a:t>
            </a:r>
            <a:r>
              <a:rPr lang="en-US" sz="1100" dirty="0" smtClean="0"/>
              <a:t>. Kennedy</a:t>
            </a:r>
          </a:p>
          <a:p>
            <a:pPr lvl="1">
              <a:buFontTx/>
              <a:buChar char="-"/>
            </a:pPr>
            <a:r>
              <a:rPr lang="en-US" sz="1100" dirty="0" smtClean="0"/>
              <a:t> </a:t>
            </a:r>
            <a:br>
              <a:rPr lang="en-US" sz="1100" dirty="0" smtClean="0"/>
            </a:br>
            <a:endParaRPr lang="en-US" sz="1100" dirty="0"/>
          </a:p>
        </p:txBody>
      </p:sp>
      <p:pic>
        <p:nvPicPr>
          <p:cNvPr id="9" name="Picture Placeholder 8" descr="Screen shot 2011-05-17 at 5.10.21 PM.png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-91310" b="-91310"/>
          <a:stretch>
            <a:fillRect/>
          </a:stretch>
        </p:blipFill>
        <p:spPr/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319" y="609600"/>
            <a:ext cx="3657600" cy="3517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569" y="3513404"/>
            <a:ext cx="2492067" cy="312711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creen shot 2011-05-17 at 2.17.19 PM.pn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0745" b="-30745"/>
          <a:stretch>
            <a:fillRect/>
          </a:stretch>
        </p:blipFill>
        <p:spPr>
          <a:xfrm rot="245097">
            <a:off x="900111" y="184150"/>
            <a:ext cx="3566160" cy="392747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8" y="583970"/>
            <a:ext cx="3877199" cy="5491393"/>
          </a:xfrm>
        </p:spPr>
        <p:txBody>
          <a:bodyPr/>
          <a:lstStyle/>
          <a:p>
            <a:r>
              <a:rPr lang="en-US" dirty="0" smtClean="0"/>
              <a:t>Both cinema </a:t>
            </a:r>
            <a:r>
              <a:rPr lang="en-US" dirty="0" err="1" smtClean="0"/>
              <a:t>verité</a:t>
            </a:r>
            <a:r>
              <a:rPr lang="en-US" dirty="0" smtClean="0"/>
              <a:t> and reality television today use minimalistic methods for filming </a:t>
            </a:r>
          </a:p>
          <a:p>
            <a:r>
              <a:rPr lang="en-US" dirty="0" smtClean="0"/>
              <a:t>Provide a sense of realism that scripted television does not </a:t>
            </a:r>
          </a:p>
          <a:p>
            <a:r>
              <a:rPr lang="en-US" dirty="0" smtClean="0"/>
              <a:t>Cheaper than scripted television or movies </a:t>
            </a:r>
          </a:p>
          <a:p>
            <a:r>
              <a:rPr lang="en-US" dirty="0" smtClean="0"/>
              <a:t>Show real people portrayed in certain situations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43811">
            <a:off x="1551545" y="3177750"/>
            <a:ext cx="2492067" cy="31271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2077" y="366633"/>
            <a:ext cx="4203225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700" dirty="0" smtClean="0"/>
              <a:t>How do they relate? </a:t>
            </a:r>
            <a:endParaRPr lang="en-US" sz="37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are they different?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-Cinema Verité was more documentary of real people </a:t>
            </a:r>
          </a:p>
          <a:p>
            <a:r>
              <a:rPr lang="en-US" dirty="0" smtClean="0"/>
              <a:t>-Opposed to reality TV which is a television show </a:t>
            </a:r>
          </a:p>
          <a:p>
            <a:r>
              <a:rPr lang="en-US" dirty="0" smtClean="0"/>
              <a:t>-Cinema Verité was more for political and educational use </a:t>
            </a:r>
          </a:p>
          <a:p>
            <a:r>
              <a:rPr lang="en-US" dirty="0" smtClean="0"/>
              <a:t>-Reality TV is more for entertainment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584378"/>
            <a:ext cx="7345362" cy="13398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 Americans prefer watching reality T.V. over sitcoms?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A: Americans prefer watching sitcoms (23% more)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3862376"/>
            <a:ext cx="7345362" cy="1676400"/>
          </a:xfrm>
        </p:spPr>
        <p:txBody>
          <a:bodyPr/>
          <a:lstStyle/>
          <a:p>
            <a:r>
              <a:rPr lang="en-US" dirty="0" smtClean="0"/>
              <a:t>How much does it cost to produce Reality TV?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A: $950,000 roughly per episode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3568283"/>
            <a:ext cx="7345362" cy="1339850"/>
          </a:xfrm>
        </p:spPr>
        <p:txBody>
          <a:bodyPr>
            <a:normAutofit fontScale="90000"/>
          </a:bodyPr>
          <a:lstStyle/>
          <a:p>
            <a:r>
              <a:rPr lang="en-US" sz="3556" dirty="0" smtClean="0">
                <a:solidFill>
                  <a:srgbClr val="000000"/>
                </a:solidFill>
              </a:rPr>
              <a:t>What were the causes of Reality TV? 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It was a cheaper </a:t>
            </a:r>
            <a:r>
              <a:rPr lang="en-US" dirty="0" smtClean="0">
                <a:solidFill>
                  <a:srgbClr val="000000"/>
                </a:solidFill>
              </a:rPr>
              <a:t>form of entertainment than </a:t>
            </a:r>
            <a:r>
              <a:rPr lang="en-US" dirty="0" smtClean="0">
                <a:solidFill>
                  <a:srgbClr val="000000"/>
                </a:solidFill>
              </a:rPr>
              <a:t>sitcoms, and it was what was popular at the time. In order to obtain the most viewers, television production companies like ABC made reality shows.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you believe Reality TV is affecting our society?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believe that Reality TV is affecting our society for the worse. Many of the youth today in the society are having a change of behavior because of what they see. Shows like Jersey Shore make things like sex and violence to be okay, but there actually not. As a result, I believe that these shows distort many people’s perception of reality. Even if they are entertaining, these shows don’t really portray much morality within them.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1-05-19 at 1.17.4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206" y="1575349"/>
            <a:ext cx="5014163" cy="38778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46963" y="208975"/>
            <a:ext cx="6575519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300" b="1" dirty="0" smtClean="0"/>
              <a:t>Thanks for watching! </a:t>
            </a:r>
            <a:endParaRPr lang="en-US" sz="53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television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5985" r="-15985"/>
          <a:stretch>
            <a:fillRect/>
          </a:stretch>
        </p:blipFill>
        <p:spPr>
          <a:xfrm>
            <a:off x="-1508050" y="0"/>
            <a:ext cx="12264699" cy="6858000"/>
          </a:xfrm>
        </p:spPr>
      </p:pic>
      <p:sp>
        <p:nvSpPr>
          <p:cNvPr id="7" name="TextBox 6"/>
          <p:cNvSpPr txBox="1"/>
          <p:nvPr/>
        </p:nvSpPr>
        <p:spPr>
          <a:xfrm>
            <a:off x="1238250" y="936625"/>
            <a:ext cx="490537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 smtClean="0">
              <a:solidFill>
                <a:schemeClr val="bg2"/>
              </a:solidFill>
            </a:endParaRPr>
          </a:p>
          <a:p>
            <a:r>
              <a:rPr lang="en-US" sz="3600" dirty="0" smtClean="0">
                <a:solidFill>
                  <a:schemeClr val="bg2"/>
                </a:solidFill>
              </a:rPr>
              <a:t>“Art may imitate life, but life imitates TV. </a:t>
            </a:r>
          </a:p>
          <a:p>
            <a:endParaRPr lang="en-US" sz="3600" dirty="0" smtClean="0">
              <a:solidFill>
                <a:schemeClr val="bg2"/>
              </a:solidFill>
            </a:endParaRPr>
          </a:p>
          <a:p>
            <a:r>
              <a:rPr lang="en-US" sz="3600" dirty="0" smtClean="0">
                <a:solidFill>
                  <a:schemeClr val="bg2"/>
                </a:solidFill>
              </a:rPr>
              <a:t>- </a:t>
            </a:r>
            <a:r>
              <a:rPr lang="en-US" sz="3600" dirty="0" err="1" smtClean="0">
                <a:solidFill>
                  <a:schemeClr val="bg2"/>
                </a:solidFill>
              </a:rPr>
              <a:t>Ani</a:t>
            </a:r>
            <a:r>
              <a:rPr lang="en-US" sz="3600" dirty="0" smtClean="0">
                <a:solidFill>
                  <a:schemeClr val="bg2"/>
                </a:solidFill>
              </a:rPr>
              <a:t> </a:t>
            </a:r>
            <a:r>
              <a:rPr lang="en-US" sz="3600" dirty="0" err="1" smtClean="0">
                <a:solidFill>
                  <a:schemeClr val="bg2"/>
                </a:solidFill>
              </a:rPr>
              <a:t>Difranco</a:t>
            </a:r>
            <a:r>
              <a:rPr lang="en-US" sz="3600" dirty="0" smtClean="0">
                <a:solidFill>
                  <a:schemeClr val="bg2"/>
                </a:solidFill>
              </a:rPr>
              <a:t> (American Singer from the 1970s) </a:t>
            </a:r>
            <a:endParaRPr lang="en-US" sz="36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69446" y="583240"/>
            <a:ext cx="5990277" cy="497105"/>
          </a:xfrm>
        </p:spPr>
        <p:txBody>
          <a:bodyPr/>
          <a:lstStyle/>
          <a:p>
            <a:r>
              <a:rPr lang="en-US" dirty="0" smtClean="0"/>
              <a:t>Works Cited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76383" y="1080344"/>
            <a:ext cx="8016392" cy="551904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1. "</a:t>
            </a:r>
            <a:r>
              <a:rPr lang="en-US" i="1" dirty="0" smtClean="0"/>
              <a:t>Jersey Shore</a:t>
            </a:r>
            <a:r>
              <a:rPr lang="en-US" dirty="0" smtClean="0"/>
              <a:t> (TV, 2009)." </a:t>
            </a:r>
            <a:r>
              <a:rPr lang="en-US" i="1" dirty="0" smtClean="0"/>
              <a:t>Pop Culture Universe: Icons, Idols, Ideas</a:t>
            </a:r>
            <a:r>
              <a:rPr lang="en-US" dirty="0" smtClean="0"/>
              <a:t>. ABC-CLIO, 2011. Web. 17 May 2011.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Batchelor</a:t>
            </a:r>
            <a:r>
              <a:rPr lang="en-US" dirty="0" smtClean="0"/>
              <a:t>, Bob. "Reality Television (Overview)." </a:t>
            </a:r>
            <a:r>
              <a:rPr lang="en-US" i="1" dirty="0" smtClean="0"/>
              <a:t>Pop Culture Universe: Icons, Idols, Ideas</a:t>
            </a:r>
            <a:r>
              <a:rPr lang="en-US" dirty="0" smtClean="0"/>
              <a:t>. ABC-CLIO, 2011. Web. 17 May 2011. </a:t>
            </a:r>
          </a:p>
          <a:p>
            <a:r>
              <a:rPr lang="en-US" dirty="0" smtClean="0"/>
              <a:t>3. Roman, James. "Reality Television: Need To Know." </a:t>
            </a:r>
            <a:r>
              <a:rPr lang="en-US" i="1" dirty="0" smtClean="0"/>
              <a:t>Pop Culture Universe: Icons, Idols, Ideas</a:t>
            </a:r>
            <a:r>
              <a:rPr lang="en-US" dirty="0" smtClean="0"/>
              <a:t>. ABC-CLIO, 2011. Web. 18 May 2011. </a:t>
            </a:r>
          </a:p>
          <a:p>
            <a:r>
              <a:rPr lang="en-US" dirty="0" smtClean="0"/>
              <a:t>4. Abbott, Alan. "Cinema </a:t>
            </a:r>
            <a:r>
              <a:rPr lang="en-US" dirty="0" err="1" smtClean="0"/>
              <a:t>Verite</a:t>
            </a:r>
            <a:r>
              <a:rPr lang="en-US" dirty="0" smtClean="0"/>
              <a:t>." </a:t>
            </a:r>
            <a:r>
              <a:rPr lang="en-US" i="1" dirty="0" smtClean="0"/>
              <a:t>Pop Culture Universe: Icons, Idols, Ideas</a:t>
            </a:r>
            <a:r>
              <a:rPr lang="en-US" dirty="0" smtClean="0"/>
              <a:t>. ABC-CLIO, 2011. Web. 18 May 2011. </a:t>
            </a:r>
          </a:p>
          <a:p>
            <a:r>
              <a:rPr lang="en-US" dirty="0" smtClean="0"/>
              <a:t>5. </a:t>
            </a:r>
            <a:r>
              <a:rPr lang="en-US" dirty="0" err="1" smtClean="0"/>
              <a:t>Batchelor</a:t>
            </a:r>
            <a:r>
              <a:rPr lang="en-US" dirty="0" smtClean="0"/>
              <a:t>, Bob. "Television Industry in the 1950s." </a:t>
            </a:r>
            <a:r>
              <a:rPr lang="en-US" i="1" dirty="0" smtClean="0"/>
              <a:t>Pop Culture Universe: Icons, Idols, Ideas</a:t>
            </a:r>
            <a:r>
              <a:rPr lang="en-US" dirty="0" smtClean="0"/>
              <a:t>. ABC-CLIO, 2011. Web. 18 May 2011. </a:t>
            </a:r>
          </a:p>
          <a:p>
            <a:r>
              <a:rPr lang="en-US" dirty="0" smtClean="0"/>
              <a:t>6. http://www.personal.psu.edu/edb5020/tv.html   </a:t>
            </a:r>
          </a:p>
          <a:p>
            <a:r>
              <a:rPr lang="en-US" dirty="0" smtClean="0"/>
              <a:t>7. http://www.nyu.edu/classes/stephens/History%20of%20Television%20page.htm          </a:t>
            </a:r>
          </a:p>
          <a:p>
            <a:r>
              <a:rPr lang="en-US" dirty="0" smtClean="0"/>
              <a:t>8. Haggerty, M. (2010, August 27). Reality </a:t>
            </a:r>
            <a:r>
              <a:rPr lang="en-US" dirty="0" err="1" smtClean="0"/>
              <a:t>tv</a:t>
            </a:r>
            <a:r>
              <a:rPr lang="en-US" dirty="0" smtClean="0"/>
              <a:t>. </a:t>
            </a:r>
            <a:r>
              <a:rPr lang="en-US" i="1" dirty="0" smtClean="0"/>
              <a:t>CQ Researcher</a:t>
            </a:r>
            <a:r>
              <a:rPr lang="en-US" dirty="0" smtClean="0"/>
              <a:t>, </a:t>
            </a:r>
            <a:r>
              <a:rPr lang="en-US" i="1" dirty="0" smtClean="0"/>
              <a:t>20</a:t>
            </a:r>
            <a:r>
              <a:rPr lang="en-US" dirty="0" smtClean="0"/>
              <a:t>, 677-700. Retrieved from </a:t>
            </a:r>
            <a:r>
              <a:rPr lang="en-US" dirty="0" smtClean="0">
                <a:hlinkClick r:id="rId3"/>
              </a:rPr>
              <a:t>http://library.cqpress.com/cqresearch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9) http://blog.nola.com/tvfilm/2009/04/more_reality_tv_coming_to_you.html</a:t>
            </a:r>
            <a:endParaRPr lang="en-US" dirty="0" smtClean="0"/>
          </a:p>
          <a:p>
            <a:r>
              <a:rPr lang="en-US" dirty="0" smtClean="0"/>
              <a:t>10. </a:t>
            </a:r>
            <a:r>
              <a:rPr lang="en-US" dirty="0" smtClean="0">
                <a:hlinkClick r:id="rId5"/>
              </a:rPr>
              <a:t>http://www.usatoday.com/news/health/spotlighthealth/2002-10-23-proval-teen-sex_x.htm</a:t>
            </a:r>
            <a:endParaRPr lang="en-US" dirty="0" smtClean="0"/>
          </a:p>
          <a:p>
            <a:r>
              <a:rPr lang="en-US" dirty="0" smtClean="0"/>
              <a:t>11. </a:t>
            </a:r>
            <a:r>
              <a:rPr lang="en-US" dirty="0" smtClean="0">
                <a:hlinkClick r:id="rId6"/>
              </a:rPr>
              <a:t>http://thinkexist.com/quotation/art_may_imitate_life-but_life_imitates_tv/221198.html</a:t>
            </a:r>
            <a:endParaRPr lang="en-US" dirty="0" smtClean="0"/>
          </a:p>
          <a:p>
            <a:r>
              <a:rPr lang="en-US" dirty="0" smtClean="0"/>
              <a:t>12. </a:t>
            </a:r>
            <a:r>
              <a:rPr lang="en-US" dirty="0" smtClean="0">
                <a:hlinkClick r:id="rId7"/>
              </a:rPr>
              <a:t>http://clearinghouse.missouriwestern.edu/manuscripts/409.php</a:t>
            </a:r>
            <a:endParaRPr lang="en-US" dirty="0" smtClean="0"/>
          </a:p>
          <a:p>
            <a:r>
              <a:rPr lang="en-US" dirty="0" smtClean="0"/>
              <a:t>13.</a:t>
            </a:r>
            <a:r>
              <a:rPr lang="en-US" dirty="0" smtClean="0"/>
              <a:t> Pictures from: </a:t>
            </a:r>
            <a:r>
              <a:rPr lang="en-US" dirty="0" err="1" smtClean="0"/>
              <a:t>Flickr.com</a:t>
            </a:r>
            <a:r>
              <a:rPr lang="en-US" dirty="0" smtClean="0"/>
              <a:t> </a:t>
            </a:r>
          </a:p>
          <a:p>
            <a:r>
              <a:rPr lang="en-US" dirty="0" smtClean="0"/>
              <a:t>Triplett, W. (2004, April 16). Broadcast indecency. </a:t>
            </a:r>
            <a:r>
              <a:rPr lang="en-US" i="1" dirty="0" smtClean="0"/>
              <a:t>CQ Researcher, 14, 321-344. Retrieved from http://</a:t>
            </a:r>
            <a:r>
              <a:rPr lang="en-US" i="1" dirty="0" err="1" smtClean="0"/>
              <a:t>library.cqpress.com/cqresearcher</a:t>
            </a:r>
            <a:r>
              <a:rPr lang="en-US" i="1" dirty="0" smtClean="0"/>
              <a:t>/</a:t>
            </a:r>
            <a:endParaRPr lang="en-US" dirty="0" smtClean="0"/>
          </a:p>
          <a:p>
            <a:r>
              <a:rPr lang="en-US" dirty="0" smtClean="0"/>
              <a:t>        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Definition of Reality Television</a:t>
            </a:r>
            <a:endParaRPr lang="en-US" dirty="0"/>
          </a:p>
        </p:txBody>
      </p:sp>
      <p:pic>
        <p:nvPicPr>
          <p:cNvPr id="5" name="Content Placeholder 4" descr="Screen shot 2011-05-17 at 2.17.19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-47371" b="-47371"/>
          <a:stretch>
            <a:fillRect/>
          </a:stretch>
        </p:blipFill>
        <p:spPr>
          <a:xfrm rot="335601">
            <a:off x="4055384" y="241964"/>
            <a:ext cx="4703994" cy="62484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Real people being document in actual or real events </a:t>
            </a:r>
          </a:p>
          <a:p>
            <a:pPr>
              <a:buFontTx/>
              <a:buChar char="-"/>
            </a:pPr>
            <a:r>
              <a:rPr lang="en-US" dirty="0" smtClean="0"/>
              <a:t>Cheaply produced entertainment made to connect to its viewers 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en-US" dirty="0" smtClean="0"/>
              <a:t>Reality Television in the last decade has progressively changed our perception of entertainment and has affected society’s behavior.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Survivor </a:t>
            </a:r>
            <a:endParaRPr lang="en-US" dirty="0"/>
          </a:p>
        </p:txBody>
      </p:sp>
      <p:pic>
        <p:nvPicPr>
          <p:cNvPr id="4" name="Content Placeholder 3" descr="Screen shot 2011-05-17 at 2.53.09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-49244" b="-49244"/>
          <a:stretch>
            <a:fillRect/>
          </a:stretch>
        </p:blipFill>
        <p:spPr>
          <a:xfrm rot="20989915">
            <a:off x="533335" y="1108521"/>
            <a:ext cx="3267075" cy="3971925"/>
          </a:xfrm>
        </p:spPr>
      </p:pic>
      <p:pic>
        <p:nvPicPr>
          <p:cNvPr id="5" name="Picture 4" descr="Screen shot 2011-05-17 at 2.55.3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56552">
            <a:off x="650689" y="3966484"/>
            <a:ext cx="4160495" cy="17860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27925" y="1916452"/>
            <a:ext cx="385120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Created by Mark Burnett 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Put people together in fake situations and presented them with physical “challenges 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Became very popular in early 2000s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People related their lives to the antics players went through 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Led to the rise of what TIME magazine named voyeur television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Example: Jersey Shore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3" y="2133600"/>
            <a:ext cx="3810000" cy="4724399"/>
          </a:xfrm>
        </p:spPr>
        <p:txBody>
          <a:bodyPr/>
          <a:lstStyle/>
          <a:p>
            <a:r>
              <a:rPr lang="en-US" dirty="0" smtClean="0"/>
              <a:t>MTV reality television series</a:t>
            </a:r>
          </a:p>
          <a:p>
            <a:r>
              <a:rPr lang="en-US" dirty="0" smtClean="0"/>
              <a:t>Follows group of young people that spend their summer together at a small beach house </a:t>
            </a:r>
          </a:p>
          <a:p>
            <a:r>
              <a:rPr lang="en-US" dirty="0" smtClean="0"/>
              <a:t>Debuted in December 2009</a:t>
            </a:r>
          </a:p>
          <a:p>
            <a:r>
              <a:rPr lang="en-US" dirty="0" smtClean="0"/>
              <a:t>Favored by young people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86420">
            <a:off x="4815239" y="2133601"/>
            <a:ext cx="3810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1-05-17 at 4.00.5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8898" y="590910"/>
            <a:ext cx="585069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600" dirty="0" smtClean="0">
                <a:solidFill>
                  <a:schemeClr val="bg1"/>
                </a:solidFill>
              </a:rPr>
              <a:t>Causes for Reality T.V. </a:t>
            </a:r>
            <a:endParaRPr lang="en-US" sz="4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8898" y="1391129"/>
            <a:ext cx="6681883" cy="4708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300" dirty="0" smtClean="0">
                <a:solidFill>
                  <a:schemeClr val="bg1"/>
                </a:solidFill>
              </a:rPr>
              <a:t> Cheaper form of entertainment than sitcoms </a:t>
            </a:r>
          </a:p>
          <a:p>
            <a:endParaRPr lang="en-US" sz="2300" dirty="0" smtClean="0">
              <a:solidFill>
                <a:schemeClr val="bg1"/>
              </a:solidFill>
            </a:endParaRPr>
          </a:p>
          <a:p>
            <a:r>
              <a:rPr lang="en-US" sz="2300" dirty="0" smtClean="0">
                <a:solidFill>
                  <a:schemeClr val="bg1"/>
                </a:solidFill>
              </a:rPr>
              <a:t>-Economic reasons were primarily the reason </a:t>
            </a:r>
          </a:p>
          <a:p>
            <a:pPr>
              <a:buFontTx/>
              <a:buChar char="-"/>
            </a:pPr>
            <a:endParaRPr lang="en-US" sz="2300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en-US" sz="2300" dirty="0" smtClean="0">
                <a:solidFill>
                  <a:schemeClr val="bg1"/>
                </a:solidFill>
              </a:rPr>
              <a:t>Though many types of shows to relate to different types of people; “relatable” </a:t>
            </a:r>
          </a:p>
          <a:p>
            <a:pPr>
              <a:buFontTx/>
              <a:buChar char="-"/>
            </a:pPr>
            <a:endParaRPr lang="en-US" sz="2300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en-US" sz="2300" dirty="0" smtClean="0">
                <a:solidFill>
                  <a:schemeClr val="bg1"/>
                </a:solidFill>
              </a:rPr>
              <a:t>Ex: Wife Swap aims to remake the appearances and lives of middle class families </a:t>
            </a:r>
          </a:p>
          <a:p>
            <a:pPr>
              <a:buFontTx/>
              <a:buChar char="-"/>
            </a:pPr>
            <a:endParaRPr lang="en-US" sz="2300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en-US" sz="2300" dirty="0" smtClean="0">
                <a:solidFill>
                  <a:schemeClr val="bg1"/>
                </a:solidFill>
              </a:rPr>
              <a:t> Also created because it’s what’s popular at the moment</a:t>
            </a:r>
          </a:p>
          <a:p>
            <a:pPr>
              <a:buFontTx/>
              <a:buChar char="-"/>
            </a:pP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1-05-17 at 10.17.05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2510" r="-12510"/>
          <a:stretch>
            <a:fillRect/>
          </a:stretch>
        </p:blipFill>
        <p:spPr>
          <a:xfrm>
            <a:off x="-515922" y="167641"/>
            <a:ext cx="7345363" cy="3931920"/>
          </a:xfrm>
        </p:spPr>
      </p:pic>
      <p:sp>
        <p:nvSpPr>
          <p:cNvPr id="6" name="TextBox 5"/>
          <p:cNvSpPr txBox="1"/>
          <p:nvPr/>
        </p:nvSpPr>
        <p:spPr>
          <a:xfrm>
            <a:off x="3795554" y="4609014"/>
            <a:ext cx="452546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About $950,000 per episode for a reality television show on a major broadcast network </a:t>
            </a:r>
          </a:p>
          <a:p>
            <a:endParaRPr lang="en-US" dirty="0" smtClean="0"/>
          </a:p>
          <a:p>
            <a:r>
              <a:rPr lang="en-US" dirty="0" smtClean="0"/>
              <a:t>- This can vary of course according to the show 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609600"/>
            <a:ext cx="3008313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Influence on its Viewers</a:t>
            </a:r>
            <a:endParaRPr lang="en-US" dirty="0"/>
          </a:p>
        </p:txBody>
      </p:sp>
      <p:pic>
        <p:nvPicPr>
          <p:cNvPr id="5" name="Content Placeholder 4" descr="Screen shot 2011-05-17 at 4.29.13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-3089" b="-3089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530225" y="1524000"/>
            <a:ext cx="3008313" cy="4348780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en-US" dirty="0" smtClean="0"/>
              <a:t>Leaves it viewers with a distorted picture of what “reality” is </a:t>
            </a:r>
          </a:p>
          <a:p>
            <a:pPr>
              <a:buFontTx/>
              <a:buChar char="-"/>
            </a:pPr>
            <a:r>
              <a:rPr lang="en-US" dirty="0" smtClean="0"/>
              <a:t>Shows a glamorization of sex and violence </a:t>
            </a:r>
          </a:p>
          <a:p>
            <a:pPr>
              <a:buFontTx/>
              <a:buChar char="-"/>
            </a:pPr>
            <a:r>
              <a:rPr lang="en-US" dirty="0" smtClean="0"/>
              <a:t>Makes youth believe they could attain “celebrity” status</a:t>
            </a:r>
          </a:p>
          <a:p>
            <a:pPr>
              <a:buFontTx/>
              <a:buChar char="-"/>
            </a:pPr>
            <a:r>
              <a:rPr lang="en-US" dirty="0" smtClean="0"/>
              <a:t>Makes viewers believe stereotyping people is good </a:t>
            </a:r>
          </a:p>
          <a:p>
            <a:pPr lvl="1">
              <a:buFontTx/>
              <a:buChar char="-"/>
            </a:pPr>
            <a:r>
              <a:rPr lang="en-US" dirty="0" smtClean="0"/>
              <a:t>Ex: Guidos in Jersey Shore </a:t>
            </a:r>
          </a:p>
          <a:p>
            <a:r>
              <a:rPr lang="en-US" dirty="0" smtClean="0"/>
              <a:t>-People worried about its influence on their children </a:t>
            </a:r>
          </a:p>
          <a:p>
            <a:pPr lvl="1">
              <a:buFontTx/>
              <a:buChar char="-"/>
            </a:pPr>
            <a:r>
              <a:rPr lang="en-US" dirty="0" smtClean="0"/>
              <a:t>Afraid of them acting out of control like people on diff. shows</a:t>
            </a:r>
          </a:p>
          <a:p>
            <a:pPr lvl="1">
              <a:buFontTx/>
              <a:buChar char="-"/>
            </a:pPr>
            <a:r>
              <a:rPr lang="en-US" dirty="0" smtClean="0"/>
              <a:t>Swearing, fighting, etc. 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584</TotalTime>
  <Words>1032</Words>
  <Application>Microsoft Macintosh PowerPoint</Application>
  <PresentationFormat>On-screen Show (4:3)</PresentationFormat>
  <Paragraphs>94</Paragraphs>
  <Slides>20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Capital</vt:lpstr>
      <vt:lpstr>Reality Television </vt:lpstr>
      <vt:lpstr>Slide 2</vt:lpstr>
      <vt:lpstr>Definition of Reality Television</vt:lpstr>
      <vt:lpstr>THESIS </vt:lpstr>
      <vt:lpstr>Example: Survivor </vt:lpstr>
      <vt:lpstr>2nd Example: Jersey Shore </vt:lpstr>
      <vt:lpstr>Slide 7</vt:lpstr>
      <vt:lpstr>Slide 8</vt:lpstr>
      <vt:lpstr>Influence on its Viewers</vt:lpstr>
      <vt:lpstr>Slide 10</vt:lpstr>
      <vt:lpstr>Slide 11</vt:lpstr>
      <vt:lpstr>Slide 12</vt:lpstr>
      <vt:lpstr>Slide 13</vt:lpstr>
      <vt:lpstr>How are they different?</vt:lpstr>
      <vt:lpstr>Do Americans prefer watching reality T.V. over sitcoms?    A: Americans prefer watching sitcoms (23% more) </vt:lpstr>
      <vt:lpstr>How much does it cost to produce Reality TV?   A: $950,000 roughly per episode</vt:lpstr>
      <vt:lpstr>What were the causes of Reality TV?   It was a cheaper form of entertainment than sitcoms, and it was what was popular at the time. In order to obtain the most viewers, television production companies like ABC made reality shows.   </vt:lpstr>
      <vt:lpstr>How do you believe Reality TV is affecting our society?</vt:lpstr>
      <vt:lpstr>Slide 19</vt:lpstr>
      <vt:lpstr>Works Cited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Reality Television </dc:title>
  <dc:creator>Matthew Comandante</dc:creator>
  <cp:lastModifiedBy>Matthew Comandante</cp:lastModifiedBy>
  <cp:revision>43</cp:revision>
  <dcterms:created xsi:type="dcterms:W3CDTF">2011-05-19T20:28:43Z</dcterms:created>
  <dcterms:modified xsi:type="dcterms:W3CDTF">2011-05-19T21:14:26Z</dcterms:modified>
</cp:coreProperties>
</file>