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52" r:id="rId1"/>
  </p:sldMasterIdLst>
  <p:sldIdLst>
    <p:sldId id="256" r:id="rId2"/>
    <p:sldId id="268" r:id="rId3"/>
    <p:sldId id="267" r:id="rId4"/>
    <p:sldId id="257" r:id="rId5"/>
    <p:sldId id="263" r:id="rId6"/>
    <p:sldId id="258" r:id="rId7"/>
    <p:sldId id="265" r:id="rId8"/>
    <p:sldId id="260" r:id="rId9"/>
    <p:sldId id="261" r:id="rId10"/>
    <p:sldId id="264" r:id="rId11"/>
    <p:sldId id="259" r:id="rId12"/>
    <p:sldId id="269" r:id="rId13"/>
    <p:sldId id="266" r:id="rId14"/>
    <p:sldId id="270" r:id="rId15"/>
    <p:sldId id="271" r:id="rId16"/>
    <p:sldId id="272" r:id="rId17"/>
    <p:sldId id="273" r:id="rId18"/>
    <p:sldId id="262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120" autoAdjust="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120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7"/>
          <p:cNvGrpSpPr/>
          <p:nvPr/>
        </p:nvGrpSpPr>
        <p:grpSpPr>
          <a:xfrm>
            <a:off x="486873" y="411480"/>
            <a:ext cx="8170255" cy="6035040"/>
            <a:chOff x="486873" y="411480"/>
            <a:chExt cx="8170255" cy="6035040"/>
          </a:xfrm>
        </p:grpSpPr>
        <p:pic>
          <p:nvPicPr>
            <p:cNvPr id="12" name="Picture 11" descr="PaperPanel-Title.jpg"/>
            <p:cNvPicPr>
              <a:picLocks noChangeAspect="1"/>
            </p:cNvPicPr>
            <p:nvPr/>
          </p:nvPicPr>
          <p:blipFill>
            <a:blip r:embed="rId2"/>
            <a:srcRect r="2128"/>
            <a:stretch>
              <a:fillRect/>
            </a:stretch>
          </p:blipFill>
          <p:spPr>
            <a:xfrm>
              <a:off x="486873" y="411480"/>
              <a:ext cx="8170255" cy="6035040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09AA84F8-62BA-D747-AC18-D19A9247E73D}" type="datetimeFigureOut">
              <a:rPr lang="en-US" smtClean="0"/>
              <a:pPr/>
              <a:t>5/17/11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C09693AA-B227-5E41-B3CD-219C7CFE31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1" name="Picture 20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3" name="Rectangle 22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84F8-62BA-D747-AC18-D19A9247E73D}" type="datetimeFigureOut">
              <a:rPr lang="en-US" smtClean="0"/>
              <a:pPr/>
              <a:t>5/17/11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693AA-B227-5E41-B3CD-219C7CFE31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5" name="Rectangle 2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36" name="Picture 35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8" name="Rectangle 37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5" name="Rectangle 34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84F8-62BA-D747-AC18-D19A9247E73D}" type="datetimeFigureOut">
              <a:rPr lang="en-US" smtClean="0"/>
              <a:pPr/>
              <a:t>5/17/11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693AA-B227-5E41-B3CD-219C7CFE31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2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36" name="Picture 35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38" name="Rectangle 37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39" name="Straight Connector 38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3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84F8-62BA-D747-AC18-D19A9247E73D}" type="datetimeFigureOut">
              <a:rPr lang="en-US" smtClean="0"/>
              <a:pPr/>
              <a:t>5/17/11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693AA-B227-5E41-B3CD-219C7CFE31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" name="Rectangle 19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84F8-62BA-D747-AC18-D19A9247E73D}" type="datetimeFigureOut">
              <a:rPr lang="en-US" smtClean="0"/>
              <a:pPr/>
              <a:t>5/17/11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693AA-B227-5E41-B3CD-219C7CFE31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84F8-62BA-D747-AC18-D19A9247E73D}" type="datetimeFigureOut">
              <a:rPr lang="en-US" smtClean="0"/>
              <a:pPr/>
              <a:t>5/17/11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693AA-B227-5E41-B3CD-219C7CFE31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Rectangle 25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Rectangle 17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7" name="Picture 16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84F8-62BA-D747-AC18-D19A9247E73D}" type="datetimeFigureOut">
              <a:rPr lang="en-US" smtClean="0"/>
              <a:pPr/>
              <a:t>5/17/11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693AA-B227-5E41-B3CD-219C7CFE31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aperPanel-Title.jpg"/>
          <p:cNvPicPr>
            <a:picLocks noChangeAspect="1"/>
          </p:cNvPicPr>
          <p:nvPr/>
        </p:nvPicPr>
        <p:blipFill>
          <a:blip r:embed="rId2"/>
          <a:srcRect r="2128"/>
          <a:stretch>
            <a:fillRect/>
          </a:stretch>
        </p:blipFill>
        <p:spPr>
          <a:xfrm>
            <a:off x="486873" y="411480"/>
            <a:ext cx="8170255" cy="6035040"/>
          </a:xfrm>
          <a:prstGeom prst="rect">
            <a:avLst/>
          </a:prstGeom>
          <a:noFill/>
          <a:ln w="12700"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  <a:scene3d>
            <a:camera prst="perspectiveFront" fov="4800000"/>
            <a:lightRig rig="threePt" dir="t"/>
          </a:scene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09AA84F8-62BA-D747-AC18-D19A9247E73D}" type="datetimeFigureOut">
              <a:rPr lang="en-US" smtClean="0"/>
              <a:pPr/>
              <a:t>5/17/11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endParaRPr lang="en-US"/>
          </a:p>
        </p:txBody>
      </p:sp>
      <p:grpSp>
        <p:nvGrpSpPr>
          <p:cNvPr id="6" name="Group 11"/>
          <p:cNvGrpSpPr/>
          <p:nvPr/>
        </p:nvGrpSpPr>
        <p:grpSpPr>
          <a:xfrm>
            <a:off x="562842" y="475488"/>
            <a:ext cx="7982713" cy="5888736"/>
            <a:chOff x="562842" y="475488"/>
            <a:chExt cx="7982713" cy="5888736"/>
          </a:xfrm>
        </p:grpSpPr>
        <p:sp>
          <p:nvSpPr>
            <p:cNvPr id="8" name="Rectangle 7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562842" y="3427528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5" name="Picture 2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84F8-62BA-D747-AC18-D19A9247E73D}" type="datetimeFigureOut">
              <a:rPr lang="en-US" smtClean="0"/>
              <a:pPr/>
              <a:t>5/17/11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5" name="Picture 1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7" name="Rectangle 1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9" name="Rectangle 18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84F8-62BA-D747-AC18-D19A9247E73D}" type="datetimeFigureOut">
              <a:rPr lang="en-US" smtClean="0"/>
              <a:pPr/>
              <a:t>5/17/11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693AA-B227-5E41-B3CD-219C7CFE31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8" name="Picture 17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11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0" name="Rectangle 19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2" name="Rectangle 21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84F8-62BA-D747-AC18-D19A9247E73D}" type="datetimeFigureOut">
              <a:rPr lang="en-US" smtClean="0"/>
              <a:pPr/>
              <a:t>5/17/11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693AA-B227-5E41-B3CD-219C7CFE311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Straight Connector 22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0" name="Picture 19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7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2" name="Rectangle 21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3" name="Straight Connector 22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4" name="Rectangle 23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84F8-62BA-D747-AC18-D19A9247E73D}" type="datetimeFigureOut">
              <a:rPr lang="en-US" smtClean="0"/>
              <a:pPr/>
              <a:t>5/17/11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693AA-B227-5E41-B3CD-219C7CFE31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9" name="Picture 18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6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1" name="Rectangle 20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84F8-62BA-D747-AC18-D19A9247E73D}" type="datetimeFigureOut">
              <a:rPr lang="en-US" smtClean="0"/>
              <a:pPr/>
              <a:t>5/17/11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693AA-B227-5E41-B3CD-219C7CFE31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8" name="Picture 27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0" name="Rectangle 2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84F8-62BA-D747-AC18-D19A9247E73D}" type="datetimeFigureOut">
              <a:rPr lang="en-US" smtClean="0"/>
              <a:pPr/>
              <a:t>5/17/11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693AA-B227-5E41-B3CD-219C7CFE31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09AA84F8-62BA-D747-AC18-D19A9247E73D}" type="datetimeFigureOut">
              <a:rPr lang="en-US" smtClean="0"/>
              <a:pPr/>
              <a:t>5/17/11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C09693AA-B227-5E41-B3CD-219C7CFE311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  <p:sldLayoutId id="2147483765" r:id="rId13"/>
    <p:sldLayoutId id="2147483766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3.png"/><Relationship Id="rId1" Type="http://schemas.openxmlformats.org/officeDocument/2006/relationships/audio" Target="file://localhost/Users/cjackson/.Trash/MahavishnuOrchestra_Birds_of_Fire.mp3" TargetMode="Externa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3.png"/><Relationship Id="rId1" Type="http://schemas.openxmlformats.org/officeDocument/2006/relationships/audio" Target="file://localhost/Users/cjackson/.Trash/Kenny_G_-_Songbird.mp3" TargetMode="Externa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13.png"/><Relationship Id="rId1" Type="http://schemas.openxmlformats.org/officeDocument/2006/relationships/audio" Target="file://localhost/Users/cjackson/.Trash/CourtneyPine_TheJazzstep.mp3" TargetMode="Externa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png"/><Relationship Id="rId1" Type="http://schemas.openxmlformats.org/officeDocument/2006/relationships/audio" Target="file://localhost/Users/cjackson/.Trash/Ross_Reel.mp3" TargetMode="Externa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3.png"/><Relationship Id="rId1" Type="http://schemas.openxmlformats.org/officeDocument/2006/relationships/audio" Target="file://localhost/Users/cjackson/.Trash/DukeEllington_TakeTheATrain.mp3" TargetMode="Externa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3.png"/><Relationship Id="rId1" Type="http://schemas.openxmlformats.org/officeDocument/2006/relationships/audio" Target="file://localhost/Users/cjackson/.Trash/CharlieParker_YardbirdSuite.mp3" TargetMode="Externa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548878"/>
            <a:ext cx="7342188" cy="1924050"/>
          </a:xfrm>
        </p:spPr>
        <p:txBody>
          <a:bodyPr/>
          <a:lstStyle/>
          <a:p>
            <a:r>
              <a:rPr lang="en-US" sz="7000" b="1" dirty="0" smtClean="0"/>
              <a:t>Jazz In America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4000" b="1" dirty="0" smtClean="0"/>
              <a:t>Yesterday &amp; Today</a:t>
            </a:r>
            <a:endParaRPr lang="en-US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68316" y="2581212"/>
            <a:ext cx="2566737" cy="467160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By Chris Jackson</a:t>
            </a:r>
            <a:endParaRPr lang="en-US" sz="2400" b="1" dirty="0"/>
          </a:p>
        </p:txBody>
      </p:sp>
      <p:pic>
        <p:nvPicPr>
          <p:cNvPr id="7" name="Picture 6" descr="350_GANGSTER-JAZZ-BAND-SILHOUETTE-CUTOUTS-PKT4.JPG.png"/>
          <p:cNvPicPr>
            <a:picLocks noChangeAspect="1"/>
          </p:cNvPicPr>
          <p:nvPr/>
        </p:nvPicPr>
        <p:blipFill>
          <a:blip r:embed="rId2"/>
          <a:srcRect l="10696" r="5017"/>
          <a:stretch>
            <a:fillRect/>
          </a:stretch>
        </p:blipFill>
        <p:spPr>
          <a:xfrm>
            <a:off x="842204" y="3867442"/>
            <a:ext cx="3342105" cy="2628315"/>
          </a:xfrm>
          <a:prstGeom prst="rect">
            <a:avLst/>
          </a:prstGeom>
        </p:spPr>
      </p:pic>
      <p:pic>
        <p:nvPicPr>
          <p:cNvPr id="8" name="Picture 7" descr="Puffing-Billy-Jazz_silhouette.psd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7992" y="3749112"/>
            <a:ext cx="3628596" cy="2746645"/>
          </a:xfrm>
          <a:prstGeom prst="rect">
            <a:avLst/>
          </a:prstGeom>
        </p:spPr>
      </p:pic>
      <p:pic>
        <p:nvPicPr>
          <p:cNvPr id="10" name="Picture 9" descr="music-notes-1.psd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6208" y="2111375"/>
            <a:ext cx="2004378" cy="1873250"/>
          </a:xfrm>
          <a:prstGeom prst="rect">
            <a:avLst/>
          </a:prstGeom>
        </p:spPr>
      </p:pic>
      <p:pic>
        <p:nvPicPr>
          <p:cNvPr id="11" name="Picture 10" descr="music-notes-1.psd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788" y="2116486"/>
            <a:ext cx="2004378" cy="1873250"/>
          </a:xfrm>
          <a:prstGeom prst="rect">
            <a:avLst/>
          </a:prstGeom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3168316" y="2996540"/>
            <a:ext cx="2566737" cy="467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Period 4 APUSH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1970s - “Fusion”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854" y="1946443"/>
            <a:ext cx="3848741" cy="403807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Mixture of jazz improvisation with rock music’s energy and rhythms</a:t>
            </a:r>
          </a:p>
          <a:p>
            <a:r>
              <a:rPr lang="en-US" dirty="0" smtClean="0"/>
              <a:t>Smooth jazz – influenced by R&amp;B, funk and pop</a:t>
            </a:r>
          </a:p>
          <a:p>
            <a:r>
              <a:rPr lang="en-US" dirty="0" smtClean="0"/>
              <a:t>Complex time signatures and rhythmic patterns, especially in guitar, base and drums</a:t>
            </a:r>
          </a:p>
        </p:txBody>
      </p:sp>
      <p:pic>
        <p:nvPicPr>
          <p:cNvPr id="6" name="Picture 5" descr="800px-Miles_Davis_2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4607" y="1946443"/>
            <a:ext cx="3808274" cy="27993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941443" y="4906211"/>
            <a:ext cx="1943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1989, Miles Davis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42575" y="5984519"/>
            <a:ext cx="7477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Prominent artists: Chick </a:t>
            </a:r>
            <a:r>
              <a:rPr lang="en-US" dirty="0" err="1" smtClean="0"/>
              <a:t>Corea</a:t>
            </a:r>
            <a:r>
              <a:rPr lang="en-US" dirty="0" smtClean="0"/>
              <a:t>, </a:t>
            </a:r>
            <a:r>
              <a:rPr lang="en-US" dirty="0" err="1" smtClean="0"/>
              <a:t>Herbie</a:t>
            </a:r>
            <a:r>
              <a:rPr lang="en-US" dirty="0" smtClean="0"/>
              <a:t> Hancock, Wayne Shorter </a:t>
            </a:r>
            <a:endParaRPr lang="en-US" dirty="0"/>
          </a:p>
        </p:txBody>
      </p:sp>
      <p:pic>
        <p:nvPicPr>
          <p:cNvPr id="8" name="MahavishnuOrchestra_Birds_of_Fir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623668" y="5546448"/>
            <a:ext cx="282575" cy="28257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67366" y="5428933"/>
            <a:ext cx="20604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/>
              <a:t>Mahavishnu</a:t>
            </a:r>
            <a:r>
              <a:rPr lang="en-US" sz="1400" dirty="0" smtClean="0"/>
              <a:t> Orchestra, 1973, </a:t>
            </a:r>
            <a:r>
              <a:rPr lang="en-US" sz="1400" i="1" dirty="0" smtClean="0"/>
              <a:t>Birds of Fire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17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Contemporary Jazz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79" y="1931576"/>
            <a:ext cx="4192666" cy="3747254"/>
          </a:xfrm>
        </p:spPr>
        <p:txBody>
          <a:bodyPr/>
          <a:lstStyle/>
          <a:p>
            <a:r>
              <a:rPr lang="en-US" dirty="0" smtClean="0"/>
              <a:t>Smooth jazz – downtempo</a:t>
            </a:r>
          </a:p>
          <a:p>
            <a:r>
              <a:rPr lang="en-US" dirty="0" smtClean="0"/>
              <a:t>Mostly successful in radio format, both traditional and online</a:t>
            </a:r>
          </a:p>
          <a:p>
            <a:pPr lvl="0"/>
            <a:r>
              <a:rPr lang="en-US" dirty="0" smtClean="0"/>
              <a:t>Increasing popularity of jazz worldwide, especially in Japan and Europe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42574" y="5984519"/>
            <a:ext cx="705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Prominent artists: Roy Hargrove, </a:t>
            </a:r>
            <a:r>
              <a:rPr lang="en-US" dirty="0" err="1" smtClean="0"/>
              <a:t>Wynton</a:t>
            </a:r>
            <a:r>
              <a:rPr lang="en-US" dirty="0" smtClean="0"/>
              <a:t> Marsalis, Freddie Hubbard</a:t>
            </a:r>
            <a:endParaRPr lang="en-US" dirty="0"/>
          </a:p>
        </p:txBody>
      </p:sp>
      <p:pic>
        <p:nvPicPr>
          <p:cNvPr id="9" name="Picture 8" descr="1280555954_kenny-dorham-jazz-contemporary-2004.psd"/>
          <p:cNvPicPr>
            <a:picLocks noChangeAspect="1"/>
          </p:cNvPicPr>
          <p:nvPr/>
        </p:nvPicPr>
        <p:blipFill>
          <a:blip r:embed="rId3"/>
          <a:srcRect r="12698" b="15342"/>
          <a:stretch>
            <a:fillRect/>
          </a:stretch>
        </p:blipFill>
        <p:spPr>
          <a:xfrm>
            <a:off x="446246" y="1936832"/>
            <a:ext cx="4256805" cy="4127896"/>
          </a:xfrm>
          <a:prstGeom prst="rect">
            <a:avLst/>
          </a:prstGeom>
        </p:spPr>
      </p:pic>
      <p:pic>
        <p:nvPicPr>
          <p:cNvPr id="6" name="Kenny_G_-_Songbird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439860" y="5537542"/>
            <a:ext cx="282575" cy="2825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259458" y="5830631"/>
            <a:ext cx="19023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Kenny G, 1986, </a:t>
            </a:r>
            <a:r>
              <a:rPr lang="en-US" sz="1400" i="1" dirty="0" smtClean="0"/>
              <a:t>Songbird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9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Jazz &amp; Hip Hop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534" y="1923445"/>
            <a:ext cx="3925888" cy="452013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Jazz rap progressed through the 1980s and 90s, incorporating jazz influence into hip hop</a:t>
            </a:r>
          </a:p>
          <a:p>
            <a:r>
              <a:rPr lang="en-US" dirty="0" smtClean="0"/>
              <a:t>Early hip hop group Gang Starr released several albums sampling jazz classics as instrumentals</a:t>
            </a:r>
          </a:p>
          <a:p>
            <a:r>
              <a:rPr lang="en-US" dirty="0" smtClean="0"/>
              <a:t>Similar roots of free artistic expression and raw, energetic rebellion</a:t>
            </a:r>
          </a:p>
          <a:p>
            <a:endParaRPr lang="en-US" dirty="0"/>
          </a:p>
        </p:txBody>
      </p:sp>
      <p:pic>
        <p:nvPicPr>
          <p:cNvPr id="4" name="Picture 3" descr="artworks-000000683107-qjoiv6-crop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2219" y="1812973"/>
            <a:ext cx="3929494" cy="38116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CourtneyPine_TheJazzstep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821375" y="5951667"/>
            <a:ext cx="282575" cy="2825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039155" y="5840602"/>
            <a:ext cx="19023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Courtney Pine, 2000, </a:t>
            </a:r>
            <a:r>
              <a:rPr lang="en-US" sz="1400" i="1" dirty="0" smtClean="0"/>
              <a:t>The </a:t>
            </a:r>
            <a:r>
              <a:rPr lang="en-US" sz="1400" i="1" dirty="0" err="1" smtClean="0"/>
              <a:t>Jazzstep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71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Legacy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6494" y="1943694"/>
            <a:ext cx="4710291" cy="441654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“Jazz is also the most inclusive. It’s a music that will take anything”     – Gerald Early</a:t>
            </a:r>
          </a:p>
          <a:p>
            <a:r>
              <a:rPr lang="en-US" dirty="0" smtClean="0"/>
              <a:t>“It is from the blues that all that may be called American music derives its most distinctive characteristics”                                – James Weldon Johnson</a:t>
            </a:r>
          </a:p>
          <a:p>
            <a:r>
              <a:rPr lang="en-US" dirty="0" smtClean="0"/>
              <a:t>“Jazz is hereby designated as a rare and valuable national American treasure”                                          – H. Con. Res. 57 (1987)</a:t>
            </a:r>
          </a:p>
          <a:p>
            <a:endParaRPr lang="en-US" dirty="0"/>
          </a:p>
        </p:txBody>
      </p:sp>
      <p:pic>
        <p:nvPicPr>
          <p:cNvPr id="5" name="Picture 4" descr="american-jazz-museum-logo.ps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904" y="1635840"/>
            <a:ext cx="3079608" cy="47243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Answers (1)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2" y="1956652"/>
            <a:ext cx="7345363" cy="4151009"/>
          </a:xfrm>
        </p:spPr>
        <p:txBody>
          <a:bodyPr>
            <a:normAutofit/>
          </a:bodyPr>
          <a:lstStyle/>
          <a:p>
            <a:r>
              <a:rPr lang="en-US" dirty="0" smtClean="0"/>
              <a:t>How </a:t>
            </a:r>
            <a:r>
              <a:rPr lang="en-US" dirty="0" smtClean="0"/>
              <a:t>has African-American influence shaped the evolution of jazz music</a:t>
            </a:r>
            <a:r>
              <a:rPr lang="en-US" dirty="0" smtClean="0"/>
              <a:t>?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/>
              <a:t>Creoles</a:t>
            </a:r>
          </a:p>
          <a:p>
            <a:pPr lvl="1"/>
            <a:r>
              <a:rPr lang="en-US" dirty="0" smtClean="0"/>
              <a:t>African oral tradition</a:t>
            </a:r>
          </a:p>
          <a:p>
            <a:pPr lvl="1"/>
            <a:r>
              <a:rPr lang="en-US" dirty="0" smtClean="0"/>
              <a:t>Many early jazz musicians were African-American</a:t>
            </a:r>
          </a:p>
          <a:p>
            <a:pPr lvl="1"/>
            <a:r>
              <a:rPr lang="en-US" dirty="0" smtClean="0"/>
              <a:t>Free Jazz Movement – challenging racism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Answers (2)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2" y="1956652"/>
            <a:ext cx="7345363" cy="4151009"/>
          </a:xfrm>
        </p:spPr>
        <p:txBody>
          <a:bodyPr>
            <a:normAutofit/>
          </a:bodyPr>
          <a:lstStyle/>
          <a:p>
            <a:r>
              <a:rPr lang="en-US" dirty="0" smtClean="0"/>
              <a:t>What were the prominent styles of jazz throughout the 20</a:t>
            </a:r>
            <a:r>
              <a:rPr lang="en-US" baseline="30000" dirty="0" smtClean="0"/>
              <a:t>th</a:t>
            </a:r>
            <a:r>
              <a:rPr lang="en-US" dirty="0" smtClean="0"/>
              <a:t> century?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/>
              <a:t>Swing</a:t>
            </a:r>
          </a:p>
          <a:p>
            <a:pPr lvl="1"/>
            <a:r>
              <a:rPr lang="en-US" dirty="0" smtClean="0"/>
              <a:t>Bebop</a:t>
            </a:r>
          </a:p>
          <a:p>
            <a:pPr lvl="1"/>
            <a:r>
              <a:rPr lang="en-US" dirty="0" smtClean="0"/>
              <a:t>Fusion</a:t>
            </a:r>
          </a:p>
          <a:p>
            <a:pPr lvl="1"/>
            <a:r>
              <a:rPr lang="en-US" dirty="0" smtClean="0"/>
              <a:t>Contemporary (smooth)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Answers (3)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2" y="1956652"/>
            <a:ext cx="7345363" cy="4151009"/>
          </a:xfrm>
        </p:spPr>
        <p:txBody>
          <a:bodyPr>
            <a:normAutofit/>
          </a:bodyPr>
          <a:lstStyle/>
          <a:p>
            <a:r>
              <a:rPr lang="en-US" dirty="0" smtClean="0"/>
              <a:t>How </a:t>
            </a:r>
            <a:r>
              <a:rPr lang="en-US" dirty="0" smtClean="0"/>
              <a:t>has jazz evolved to reflect the time period?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/>
              <a:t>Rebelliousness – breaking away from European music</a:t>
            </a:r>
          </a:p>
          <a:p>
            <a:pPr lvl="1"/>
            <a:r>
              <a:rPr lang="en-US" dirty="0" smtClean="0"/>
              <a:t>Protesting against racism and discrimination</a:t>
            </a:r>
          </a:p>
          <a:p>
            <a:pPr lvl="1"/>
            <a:r>
              <a:rPr lang="en-US" dirty="0" smtClean="0"/>
              <a:t>Mixing with other genres of music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Answers (4)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2" y="1956652"/>
            <a:ext cx="7345363" cy="4151009"/>
          </a:xfrm>
        </p:spPr>
        <p:txBody>
          <a:bodyPr>
            <a:normAutofit/>
          </a:bodyPr>
          <a:lstStyle/>
          <a:p>
            <a:r>
              <a:rPr lang="en-US" dirty="0" smtClean="0"/>
              <a:t>How does contemporary music show its roots in jazz?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/>
              <a:t>Early hip hop used jazz samples</a:t>
            </a:r>
          </a:p>
          <a:p>
            <a:pPr lvl="1"/>
            <a:r>
              <a:rPr lang="en-US" dirty="0" smtClean="0"/>
              <a:t>Similar roots of rebelliousness and individuality</a:t>
            </a:r>
          </a:p>
          <a:p>
            <a:pPr lvl="1"/>
            <a:r>
              <a:rPr lang="en-US" dirty="0" smtClean="0"/>
              <a:t>Spontaneity (rap)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Sources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3" y="2133601"/>
            <a:ext cx="7345363" cy="393192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http://www.examiner.com/jazz-music-in-nashville/111th-congress-reaffirms-jazz-as-a-national-treasure-and-honors-miles-davis-kind-of-blue</a:t>
            </a:r>
          </a:p>
          <a:p>
            <a:r>
              <a:rPr lang="en-US" dirty="0" smtClean="0"/>
              <a:t>http://www.lib.uchicago.edu/e/su/cja/jazzmaps/ctlframe.htm</a:t>
            </a:r>
          </a:p>
          <a:p>
            <a:r>
              <a:rPr lang="en-US" dirty="0" smtClean="0"/>
              <a:t>http://</a:t>
            </a:r>
            <a:r>
              <a:rPr lang="en-US" dirty="0" err="1" smtClean="0"/>
              <a:t>www.jazzistry.org/timeline.html</a:t>
            </a:r>
            <a:endParaRPr lang="en-US" dirty="0" smtClean="0"/>
          </a:p>
          <a:p>
            <a:r>
              <a:rPr lang="en-US" dirty="0" smtClean="0"/>
              <a:t>http://</a:t>
            </a:r>
            <a:r>
              <a:rPr lang="en-US" dirty="0" err="1" smtClean="0"/>
              <a:t>www.lib.uchicago.edu/e/su/cja/greatmigration.html</a:t>
            </a:r>
            <a:endParaRPr lang="en-US" dirty="0" smtClean="0"/>
          </a:p>
          <a:p>
            <a:r>
              <a:rPr lang="en-US" dirty="0" smtClean="0"/>
              <a:t>http://www.spirit-mag.com/spirit/index.php?id=92</a:t>
            </a:r>
          </a:p>
          <a:p>
            <a:r>
              <a:rPr lang="en-US" dirty="0" smtClean="0"/>
              <a:t>http://www.apassion4jazz.net/timeline.html</a:t>
            </a:r>
          </a:p>
          <a:p>
            <a:r>
              <a:rPr lang="en-US" dirty="0" smtClean="0"/>
              <a:t>http://articles.cnn.com/2008-08-15/entertainment/hiphop.jazz_1_hip-hop-jazz-history-of-african-american-people?_s=PM:SHOWBIZ</a:t>
            </a:r>
          </a:p>
          <a:p>
            <a:r>
              <a:rPr lang="en-US" dirty="0" err="1" smtClean="0"/>
              <a:t>http://jazz.about.com/od/historyjazztimeline/a/JazzCivilRights.htm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Focus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2" y="1956652"/>
            <a:ext cx="7345363" cy="4151009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sz="2811" b="1" dirty="0" smtClean="0"/>
              <a:t>Jazz culture serves as a reflection of the time period, continually evolving while remaining true to its original roots as a vehicle of individual expression.</a:t>
            </a:r>
          </a:p>
          <a:p>
            <a:r>
              <a:rPr lang="en-US" dirty="0" smtClean="0"/>
              <a:t>How has African-American influence shaped the evolution of jazz music?</a:t>
            </a:r>
          </a:p>
          <a:p>
            <a:r>
              <a:rPr lang="en-US" dirty="0" smtClean="0"/>
              <a:t>What were the prominent styles of jazz throughout the 20</a:t>
            </a:r>
            <a:r>
              <a:rPr lang="en-US" baseline="30000" dirty="0" smtClean="0"/>
              <a:t>th</a:t>
            </a:r>
            <a:r>
              <a:rPr lang="en-US" dirty="0" smtClean="0"/>
              <a:t> century?</a:t>
            </a:r>
          </a:p>
          <a:p>
            <a:r>
              <a:rPr lang="en-US" dirty="0" smtClean="0"/>
              <a:t>How has jazz evolved to reflect the time period?</a:t>
            </a:r>
          </a:p>
          <a:p>
            <a:r>
              <a:rPr lang="en-US" dirty="0" smtClean="0"/>
              <a:t>How does contemporary music show its roots in jazz?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Is Jazz?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7742" y="2029937"/>
            <a:ext cx="6304926" cy="3931920"/>
          </a:xfrm>
        </p:spPr>
        <p:txBody>
          <a:bodyPr>
            <a:normAutofit/>
          </a:bodyPr>
          <a:lstStyle/>
          <a:p>
            <a:r>
              <a:rPr lang="en-US" dirty="0" smtClean="0"/>
              <a:t>West Coast slang referring to the music of Chicago around 1915</a:t>
            </a:r>
          </a:p>
          <a:p>
            <a:r>
              <a:rPr lang="en-US" dirty="0" smtClean="0"/>
              <a:t>There were several basic features that remain true even today:</a:t>
            </a:r>
          </a:p>
          <a:p>
            <a:pPr lvl="1"/>
            <a:r>
              <a:rPr lang="en-US" dirty="0" smtClean="0"/>
              <a:t>Improvisation</a:t>
            </a:r>
          </a:p>
          <a:p>
            <a:pPr lvl="1"/>
            <a:r>
              <a:rPr lang="en-US" dirty="0" smtClean="0"/>
              <a:t>Syncopation</a:t>
            </a:r>
          </a:p>
          <a:p>
            <a:pPr lvl="1"/>
            <a:r>
              <a:rPr lang="en-US" dirty="0" smtClean="0"/>
              <a:t>Blue notes</a:t>
            </a:r>
          </a:p>
          <a:p>
            <a:pPr lvl="1"/>
            <a:r>
              <a:rPr lang="en-US" dirty="0" smtClean="0"/>
              <a:t>Polyrhythms</a:t>
            </a:r>
          </a:p>
          <a:p>
            <a:pPr lvl="1"/>
            <a:r>
              <a:rPr lang="en-US" dirty="0" smtClean="0"/>
              <a:t>Swung notes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948079" y="3913304"/>
            <a:ext cx="295458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These elements represented a distinct breakaway from the traditional European music of the time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81692" y="3229115"/>
            <a:ext cx="1228935" cy="27084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0" dirty="0" smtClean="0"/>
              <a:t>}</a:t>
            </a:r>
            <a:endParaRPr lang="en-US" sz="17000" dirty="0"/>
          </a:p>
        </p:txBody>
      </p:sp>
      <p:pic>
        <p:nvPicPr>
          <p:cNvPr id="8" name="Picture 7" descr="PSP04987.ps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223" y="2778083"/>
            <a:ext cx="2805130" cy="37476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7912" y="244158"/>
            <a:ext cx="7587563" cy="133985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African-American Background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778" y="1963097"/>
            <a:ext cx="8102831" cy="3931920"/>
          </a:xfrm>
        </p:spPr>
        <p:txBody>
          <a:bodyPr/>
          <a:lstStyle/>
          <a:p>
            <a:r>
              <a:rPr lang="en-US" dirty="0" smtClean="0"/>
              <a:t>Jazz is a result of African-American and European contact</a:t>
            </a:r>
          </a:p>
          <a:p>
            <a:r>
              <a:rPr lang="en-US" dirty="0" smtClean="0"/>
              <a:t>Based on the “call-and-response” pattern of African oral tradition</a:t>
            </a:r>
          </a:p>
          <a:p>
            <a:endParaRPr lang="en-US" dirty="0"/>
          </a:p>
        </p:txBody>
      </p:sp>
      <p:pic>
        <p:nvPicPr>
          <p:cNvPr id="4" name="Picture 3" descr="Slave_dance_to_banjo,_1780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0338" y="3306108"/>
            <a:ext cx="4416830" cy="29276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06778" y="3526394"/>
            <a:ext cx="3665364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Served as a raw and energetic rebuttal of what was musically acceptable at the time, and became the voice of a generation of African-American youth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Creoles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9908" y="1852988"/>
            <a:ext cx="4866520" cy="457015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Free colored peoples living in French dominated New Orleans</a:t>
            </a:r>
          </a:p>
          <a:p>
            <a:r>
              <a:rPr lang="en-US" dirty="0" smtClean="0"/>
              <a:t>As offspring of French masters and African slaves, they enjoyed rights similar to those of whites</a:t>
            </a:r>
          </a:p>
          <a:p>
            <a:r>
              <a:rPr lang="en-US" dirty="0" smtClean="0"/>
              <a:t>Many of them lost these privileges when the Spanish took over in 1764</a:t>
            </a:r>
          </a:p>
          <a:p>
            <a:r>
              <a:rPr lang="en-US" dirty="0" smtClean="0"/>
              <a:t>Some became traveling musicians, resulting in the evolution of the Southern minstrel show and widespread exposure to African music</a:t>
            </a:r>
            <a:endParaRPr lang="en-US" dirty="0"/>
          </a:p>
        </p:txBody>
      </p:sp>
      <p:pic>
        <p:nvPicPr>
          <p:cNvPr id="4" name="Picture 3" descr="Dandy_Jim_from_Caro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231" y="1852988"/>
            <a:ext cx="3001007" cy="43887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1920s “Jazz Age”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854" y="1844844"/>
            <a:ext cx="4317515" cy="45452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During WWI, the Great Migration of African-Americans to the north sparked the jazz scene in Chicago and New York</a:t>
            </a:r>
          </a:p>
          <a:p>
            <a:r>
              <a:rPr lang="en-US" dirty="0" smtClean="0"/>
              <a:t>Jazz was part of the Harlem Renaissance, a celebration and outpouring of African-American creativity</a:t>
            </a:r>
          </a:p>
          <a:p>
            <a:r>
              <a:rPr lang="en-US" dirty="0" smtClean="0"/>
              <a:t>Prohibition encouraged many whites to visit the nightclubs of Harlem, where they were exposed to jazz performers</a:t>
            </a:r>
          </a:p>
          <a:p>
            <a:r>
              <a:rPr lang="en-US" dirty="0" smtClean="0"/>
              <a:t>The invention of the radio further increased jazz’s popularity and its growth nationwide</a:t>
            </a:r>
          </a:p>
        </p:txBody>
      </p:sp>
      <p:pic>
        <p:nvPicPr>
          <p:cNvPr id="4" name="Picture 3" descr="055-cotton-clu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9049" y="1828853"/>
            <a:ext cx="4015667" cy="393535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Ross_Reel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048674" y="5977952"/>
            <a:ext cx="282575" cy="2825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283656" y="5879845"/>
            <a:ext cx="16691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Eddie Ross, 1921, </a:t>
            </a:r>
            <a:r>
              <a:rPr lang="en-US" sz="1400" i="1" dirty="0" smtClean="0"/>
              <a:t>Ross’s Reel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026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1930s “Swing”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3271" y="2578633"/>
            <a:ext cx="4156827" cy="3011905"/>
          </a:xfrm>
        </p:spPr>
        <p:txBody>
          <a:bodyPr>
            <a:noAutofit/>
          </a:bodyPr>
          <a:lstStyle/>
          <a:p>
            <a:r>
              <a:rPr lang="en-US" sz="2200" dirty="0" smtClean="0"/>
              <a:t>It also served as a form of dance music</a:t>
            </a:r>
          </a:p>
          <a:p>
            <a:r>
              <a:rPr lang="en-US" sz="2200" dirty="0" smtClean="0"/>
              <a:t>Optimistic – attempted to boost morale in the face of the Great Depression</a:t>
            </a:r>
          </a:p>
          <a:p>
            <a:r>
              <a:rPr lang="en-US" sz="2200" dirty="0" smtClean="0"/>
              <a:t>Benny Goodman Quartet – the first racially integrated band</a:t>
            </a: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342576" y="5984519"/>
            <a:ext cx="6647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Prominent artists:  Count Basie, Duke Ellington, Louis Armstrong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5" descr="benny-goodman-quartet-1937-paramount-theatre-ny-1-e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207" y="2974497"/>
            <a:ext cx="3910807" cy="27844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459207" y="1943694"/>
            <a:ext cx="8300891" cy="8033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Jazz</a:t>
            </a:r>
            <a:r>
              <a:rPr kumimoji="0" lang="en-US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was performed primarily in a big band setting with about 20 musicians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DukeEllington_TakeTheATrai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477523" y="5538706"/>
            <a:ext cx="282575" cy="28257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078032" y="5821281"/>
            <a:ext cx="19023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Duke Ellington, 1941, </a:t>
            </a:r>
            <a:r>
              <a:rPr lang="en-US" sz="1400" i="1" dirty="0" smtClean="0"/>
              <a:t>Take The ‘A’ Train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74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1940s “Bebop”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4976" y="1956652"/>
            <a:ext cx="5131655" cy="393596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Characterized primarily by significantly faster tempos and complex lines</a:t>
            </a:r>
          </a:p>
          <a:p>
            <a:r>
              <a:rPr lang="en-US" dirty="0" err="1" smtClean="0"/>
              <a:t>Chordal</a:t>
            </a:r>
            <a:r>
              <a:rPr lang="en-US" dirty="0" smtClean="0"/>
              <a:t> improvisation – primary focus on the soloing aspect as opposed to the melody</a:t>
            </a:r>
          </a:p>
          <a:p>
            <a:r>
              <a:rPr lang="en-US" dirty="0" smtClean="0"/>
              <a:t>1947 – The University of North Texas became the first US university to offer a degree in jazz studies</a:t>
            </a:r>
          </a:p>
        </p:txBody>
      </p:sp>
      <p:pic>
        <p:nvPicPr>
          <p:cNvPr id="6" name="Picture 5" descr="Thelonious_Monk_1967_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8843" y="1935769"/>
            <a:ext cx="2528764" cy="38961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6019197" y="5896679"/>
            <a:ext cx="2537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1967,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Thelonious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Monk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576" y="5984519"/>
            <a:ext cx="5011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Prominent artists: Charlie Parker, Dizzy Gillespie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78032" y="1060788"/>
            <a:ext cx="19023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Charlie Parker, 1946, </a:t>
            </a:r>
            <a:r>
              <a:rPr lang="en-US" sz="1400" i="1" dirty="0" err="1" smtClean="0"/>
              <a:t>Yardbird</a:t>
            </a:r>
            <a:r>
              <a:rPr lang="en-US" sz="1400" i="1" dirty="0" smtClean="0"/>
              <a:t> Suite</a:t>
            </a:r>
            <a:endParaRPr lang="en-US" sz="1400" dirty="0"/>
          </a:p>
        </p:txBody>
      </p:sp>
      <p:pic>
        <p:nvPicPr>
          <p:cNvPr id="10" name="CharlieParker_YardbirdSuit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871949" y="1177410"/>
            <a:ext cx="282575" cy="282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94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1950s “Beat Generation”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47" y="1994713"/>
            <a:ext cx="4165182" cy="411907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Counter cultural movement of writers protesting primarily against conformity in society</a:t>
            </a:r>
          </a:p>
          <a:p>
            <a:r>
              <a:rPr lang="en-US" dirty="0" smtClean="0"/>
              <a:t>Free Jazz Movement – turned jazz into a way to challenge racism</a:t>
            </a:r>
          </a:p>
          <a:p>
            <a:r>
              <a:rPr lang="en-US" dirty="0" smtClean="0"/>
              <a:t>The evolution of rhythm and blues into rock and roll as a high art form</a:t>
            </a:r>
            <a:endParaRPr lang="en-US" dirty="0"/>
          </a:p>
        </p:txBody>
      </p:sp>
      <p:pic>
        <p:nvPicPr>
          <p:cNvPr id="4" name="Picture 3" descr="Max+Roach+1960+We+Insist!+-+Freedom+Now+Suite+a[728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056" y="1864736"/>
            <a:ext cx="3895513" cy="39319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45752" y="5919415"/>
            <a:ext cx="52092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1960 Max Roach album, </a:t>
            </a:r>
            <a:r>
              <a:rPr lang="en-US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We Insist! – Freedom Now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FFFFFF"/>
      </a:dk1>
      <a:lt1>
        <a:srgbClr val="000000"/>
      </a:lt1>
      <a:dk2>
        <a:srgbClr val="7C8F97"/>
      </a:dk2>
      <a:lt2>
        <a:srgbClr val="D1D0C8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4232</TotalTime>
  <Words>1018</Words>
  <Application>Microsoft Macintosh PowerPoint</Application>
  <PresentationFormat>On-screen Show (4:3)</PresentationFormat>
  <Paragraphs>112</Paragraphs>
  <Slides>18</Slides>
  <Notes>0</Notes>
  <HiddenSlides>0</HiddenSlides>
  <MMClips>6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Capital</vt:lpstr>
      <vt:lpstr>Jazz In America  Yesterday &amp; Today</vt:lpstr>
      <vt:lpstr>Focus</vt:lpstr>
      <vt:lpstr>What Is Jazz?</vt:lpstr>
      <vt:lpstr>African-American Background</vt:lpstr>
      <vt:lpstr>Creoles</vt:lpstr>
      <vt:lpstr>1920s “Jazz Age”</vt:lpstr>
      <vt:lpstr>1930s “Swing”</vt:lpstr>
      <vt:lpstr>1940s “Bebop”</vt:lpstr>
      <vt:lpstr>1950s “Beat Generation”</vt:lpstr>
      <vt:lpstr>1970s - “Fusion”</vt:lpstr>
      <vt:lpstr>Contemporary Jazz</vt:lpstr>
      <vt:lpstr>Jazz &amp; Hip Hop</vt:lpstr>
      <vt:lpstr>Legacy</vt:lpstr>
      <vt:lpstr>Answers (1)</vt:lpstr>
      <vt:lpstr>Answers (2)</vt:lpstr>
      <vt:lpstr>Answers (3)</vt:lpstr>
      <vt:lpstr>Answers (4)</vt:lpstr>
      <vt:lpstr>Sources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Jazz History In America</dc:title>
  <dc:creator>Christopher Jackson</dc:creator>
  <cp:lastModifiedBy>Christopher Jackson</cp:lastModifiedBy>
  <cp:revision>54</cp:revision>
  <dcterms:created xsi:type="dcterms:W3CDTF">2011-05-17T17:37:41Z</dcterms:created>
  <dcterms:modified xsi:type="dcterms:W3CDTF">2011-05-17T19:03:16Z</dcterms:modified>
</cp:coreProperties>
</file>