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0" r:id="rId3"/>
    <p:sldId id="258" r:id="rId4"/>
    <p:sldId id="259" r:id="rId5"/>
    <p:sldId id="261" r:id="rId6"/>
    <p:sldId id="262" r:id="rId7"/>
    <p:sldId id="263" r:id="rId8"/>
    <p:sldId id="264" r:id="rId9"/>
    <p:sldId id="265" r:id="rId10"/>
    <p:sldId id="267" r:id="rId11"/>
    <p:sldId id="266"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7" d="100"/>
          <a:sy n="77" d="100"/>
        </p:scale>
        <p:origin x="-12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65C0D06-8F8E-8C4B-B4F0-BD3D7B5E8779}" type="datetimeFigureOut">
              <a:rPr lang="en-US" smtClean="0"/>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5D5899-D9D3-BA48-A9C2-6A6884379CD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65C0D06-8F8E-8C4B-B4F0-BD3D7B5E8779}" type="datetimeFigureOut">
              <a:rPr lang="en-US" smtClean="0"/>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5D5899-D9D3-BA48-A9C2-6A6884379CD6}"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5D5899-D9D3-BA48-A9C2-6A6884379C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5D5899-D9D3-BA48-A9C2-6A6884379CD6}"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5D5899-D9D3-BA48-A9C2-6A6884379CD6}"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5D5899-D9D3-BA48-A9C2-6A6884379CD6}"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765C0D06-8F8E-8C4B-B4F0-BD3D7B5E8779}" type="datetimeFigureOut">
              <a:rPr lang="en-US" smtClean="0"/>
              <a:t>5/17/11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005D5899-D9D3-BA48-A9C2-6A6884379CD6}"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65C0D06-8F8E-8C4B-B4F0-BD3D7B5E8779}" type="datetimeFigureOut">
              <a:rPr lang="en-US" smtClean="0"/>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5D5899-D9D3-BA48-A9C2-6A6884379CD6}"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005D5899-D9D3-BA48-A9C2-6A6884379CD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65C0D06-8F8E-8C4B-B4F0-BD3D7B5E8779}"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5D5899-D9D3-BA48-A9C2-6A6884379CD6}"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765C0D06-8F8E-8C4B-B4F0-BD3D7B5E8779}" type="datetimeFigureOut">
              <a:rPr lang="en-US" smtClean="0"/>
              <a:t>5/17/11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05D5899-D9D3-BA48-A9C2-6A6884379CD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ytimes.com/1992/12/24/business/wal-mart-disputes-report-on-labor.html" TargetMode="External"/><Relationship Id="rId4" Type="http://schemas.openxmlformats.org/officeDocument/2006/relationships/hyperlink" Target="http://china.blogs.time.com/2007/08/13/chinas_toy_story_gets_even_gri/" TargetMode="External"/><Relationship Id="rId5" Type="http://schemas.openxmlformats.org/officeDocument/2006/relationships/hyperlink" Target="http://www.google.com/imghp" TargetMode="External"/><Relationship Id="rId1" Type="http://schemas.openxmlformats.org/officeDocument/2006/relationships/slideLayout" Target="../slideLayouts/slideLayout2.xml"/><Relationship Id="rId2" Type="http://schemas.openxmlformats.org/officeDocument/2006/relationships/hyperlink" Target="http://www.larouchepub.com/other/2003/3044wal-mart.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eganpeace.com/sweatshops/sweatshops_and_child_labor.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eganpeace.com/sweatshops/sweatshops_and_child_labor.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eganpeace.com/sweatshops/sweatshops_and_child_labor.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loballabourrights.org/reports?id=0270" TargetMode="External"/><Relationship Id="rId3" Type="http://schemas.openxmlformats.org/officeDocument/2006/relationships/hyperlink" Target="http://news.yahoo.com/s/afp/20110502/ts_alt_afp/useconomymanufacturingindexism_2011050215275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usinessweek.com/magazine/content/06_48/b4011001.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hina.blogs.time.com/2007/08/13/chinas_toy_story_gets_even_gri/"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Sweatshops &amp; Cheap Labor</a:t>
            </a:r>
            <a:endParaRPr lang="en-US" dirty="0"/>
          </a:p>
        </p:txBody>
      </p:sp>
      <p:sp>
        <p:nvSpPr>
          <p:cNvPr id="3" name="Subtitle 2"/>
          <p:cNvSpPr>
            <a:spLocks noGrp="1"/>
          </p:cNvSpPr>
          <p:nvPr>
            <p:ph type="subTitle" idx="1"/>
          </p:nvPr>
        </p:nvSpPr>
        <p:spPr/>
        <p:txBody>
          <a:bodyPr/>
          <a:lstStyle/>
          <a:p>
            <a:r>
              <a:rPr lang="en-US" dirty="0" smtClean="0"/>
              <a:t>By: Stefanie Saflor</a:t>
            </a:r>
            <a:endParaRPr lang="en-US" dirty="0"/>
          </a:p>
        </p:txBody>
      </p:sp>
      <p:pic>
        <p:nvPicPr>
          <p:cNvPr id="4" name="Picture 3"/>
          <p:cNvPicPr>
            <a:picLocks noChangeAspect="1"/>
          </p:cNvPicPr>
          <p:nvPr/>
        </p:nvPicPr>
        <p:blipFill>
          <a:blip r:embed="rId2"/>
          <a:stretch>
            <a:fillRect/>
          </a:stretch>
        </p:blipFill>
        <p:spPr>
          <a:xfrm>
            <a:off x="392209" y="336098"/>
            <a:ext cx="3961953" cy="2643366"/>
          </a:xfrm>
          <a:prstGeom prst="rect">
            <a:avLst/>
          </a:prstGeom>
        </p:spPr>
      </p:pic>
      <p:pic>
        <p:nvPicPr>
          <p:cNvPr id="5" name="Picture 4"/>
          <p:cNvPicPr>
            <a:picLocks noChangeAspect="1"/>
          </p:cNvPicPr>
          <p:nvPr/>
        </p:nvPicPr>
        <p:blipFill>
          <a:blip r:embed="rId3"/>
          <a:stretch>
            <a:fillRect/>
          </a:stretch>
        </p:blipFill>
        <p:spPr>
          <a:xfrm>
            <a:off x="5436483" y="1168779"/>
            <a:ext cx="2488898" cy="22400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relate to pre-21</a:t>
            </a:r>
            <a:r>
              <a:rPr lang="en-US" baseline="30000" dirty="0" smtClean="0"/>
              <a:t>st</a:t>
            </a:r>
            <a:r>
              <a:rPr lang="en-US" dirty="0" smtClean="0"/>
              <a:t> century America? </a:t>
            </a:r>
            <a:endParaRPr lang="en-US" dirty="0"/>
          </a:p>
        </p:txBody>
      </p:sp>
      <p:sp>
        <p:nvSpPr>
          <p:cNvPr id="3" name="Content Placeholder 2"/>
          <p:cNvSpPr>
            <a:spLocks noGrp="1"/>
          </p:cNvSpPr>
          <p:nvPr>
            <p:ph idx="1"/>
          </p:nvPr>
        </p:nvSpPr>
        <p:spPr/>
        <p:txBody>
          <a:bodyPr>
            <a:normAutofit lnSpcReduction="10000"/>
          </a:bodyPr>
          <a:lstStyle/>
          <a:p>
            <a:r>
              <a:rPr lang="en-US" b="1" dirty="0" smtClean="0"/>
              <a:t>American Industrial </a:t>
            </a:r>
            <a:r>
              <a:rPr lang="en-US" b="1" dirty="0" smtClean="0"/>
              <a:t>Revolution – development of U.S. factories</a:t>
            </a:r>
            <a:endParaRPr lang="en-US" dirty="0" smtClean="0"/>
          </a:p>
          <a:p>
            <a:r>
              <a:rPr lang="en-US" b="1" dirty="0" smtClean="0"/>
              <a:t>I.E - Lowell </a:t>
            </a:r>
            <a:r>
              <a:rPr lang="en-US" b="1" dirty="0" smtClean="0"/>
              <a:t>System</a:t>
            </a:r>
            <a:endParaRPr lang="en-US" dirty="0" smtClean="0"/>
          </a:p>
          <a:p>
            <a:r>
              <a:rPr lang="en-US" dirty="0" smtClean="0"/>
              <a:t>Even though these factories increased the production rate and shaped the American Economy, the lack of regulations and workers’ rights when factories first started to develop mimic the structure of today’s sweatshops.  </a:t>
            </a:r>
          </a:p>
          <a:p>
            <a:r>
              <a:rPr lang="en-US" dirty="0" smtClean="0"/>
              <a:t>- Low wage</a:t>
            </a:r>
          </a:p>
          <a:p>
            <a:r>
              <a:rPr lang="en-US" dirty="0" smtClean="0"/>
              <a:t>- Abuse of workers</a:t>
            </a:r>
          </a:p>
          <a:p>
            <a:r>
              <a:rPr lang="en-US" dirty="0" smtClean="0"/>
              <a:t>- Extremely high work hours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idx="1"/>
          </p:nvPr>
        </p:nvSpPr>
        <p:spPr/>
        <p:txBody>
          <a:bodyPr/>
          <a:lstStyle/>
          <a:p>
            <a:r>
              <a:rPr lang="en-US" dirty="0" smtClean="0"/>
              <a:t>Triangle Shirtwaist Fire - </a:t>
            </a:r>
          </a:p>
          <a:p>
            <a:r>
              <a:rPr lang="en-US" dirty="0" smtClean="0"/>
              <a:t>• </a:t>
            </a:r>
            <a:r>
              <a:rPr lang="en-US" b="1" dirty="0" smtClean="0"/>
              <a:t>500 workers, mostly young women, constantly worked at sewing machines, yet earned less then 3 dollars per week</a:t>
            </a:r>
            <a:endParaRPr lang="en-US" dirty="0" smtClean="0"/>
          </a:p>
          <a:p>
            <a:r>
              <a:rPr lang="en-US" dirty="0" smtClean="0"/>
              <a:t>• Because the factory was above the sixth floor, the maximum height firefighters’ ladders reached, women had to jump from the windows, especially since the “owners’ way” into the building had been locked due to unwanted theft and security reasons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Critical Questions</a:t>
            </a:r>
            <a:endParaRPr lang="en-US" dirty="0"/>
          </a:p>
        </p:txBody>
      </p:sp>
      <p:sp>
        <p:nvSpPr>
          <p:cNvPr id="3" name="Content Placeholder 2"/>
          <p:cNvSpPr>
            <a:spLocks noGrp="1"/>
          </p:cNvSpPr>
          <p:nvPr>
            <p:ph idx="1"/>
          </p:nvPr>
        </p:nvSpPr>
        <p:spPr/>
        <p:txBody>
          <a:bodyPr/>
          <a:lstStyle/>
          <a:p>
            <a:r>
              <a:rPr lang="en-US" dirty="0" smtClean="0"/>
              <a:t>• Why are workers subjected to the abuse faced within sweatshops? </a:t>
            </a:r>
          </a:p>
          <a:p>
            <a:r>
              <a:rPr lang="en-US" dirty="0" smtClean="0"/>
              <a:t>• Why does the United States utilize these factories?</a:t>
            </a:r>
          </a:p>
          <a:p>
            <a:r>
              <a:rPr lang="en-US" dirty="0" smtClean="0"/>
              <a:t>• In what parts of the world are sweatshops most prominent?</a:t>
            </a:r>
          </a:p>
          <a:p>
            <a:r>
              <a:rPr lang="en-US" dirty="0" smtClean="0"/>
              <a:t>• Name </a:t>
            </a:r>
            <a:r>
              <a:rPr lang="en-US" dirty="0" smtClean="0"/>
              <a:t>an example of a conflict that arose with the use of sweatshops, especially concerning the quality of exports.</a:t>
            </a:r>
            <a:r>
              <a:rPr lang="en-US" b="1" dirty="0" smtClean="0"/>
              <a:t>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endParaRPr lang="en-US" dirty="0"/>
          </a:p>
        </p:txBody>
      </p:sp>
      <p:sp>
        <p:nvSpPr>
          <p:cNvPr id="3" name="Content Placeholder 2"/>
          <p:cNvSpPr>
            <a:spLocks noGrp="1"/>
          </p:cNvSpPr>
          <p:nvPr>
            <p:ph idx="1"/>
          </p:nvPr>
        </p:nvSpPr>
        <p:spPr/>
        <p:txBody>
          <a:bodyPr/>
          <a:lstStyle/>
          <a:p>
            <a:r>
              <a:rPr lang="en-US" b="1" dirty="0" smtClean="0"/>
              <a:t>• Why are workers subjected to the abuse faced within sweatshops?</a:t>
            </a:r>
            <a:r>
              <a:rPr lang="en-US" b="1" dirty="0" smtClean="0"/>
              <a:t> </a:t>
            </a:r>
          </a:p>
          <a:p>
            <a:endParaRPr lang="en-US" dirty="0" smtClean="0"/>
          </a:p>
          <a:p>
            <a:r>
              <a:rPr lang="en-US" dirty="0" smtClean="0"/>
              <a:t>Because these workers are paid so little, they are unable to save enough money to improve their lives, and are thus trapped in a cycle of exploitation.   </a:t>
            </a:r>
          </a:p>
          <a:p>
            <a:endParaRPr lang="en-US" dirty="0" smtClean="0"/>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endParaRPr lang="en-US" dirty="0"/>
          </a:p>
        </p:txBody>
      </p:sp>
      <p:sp>
        <p:nvSpPr>
          <p:cNvPr id="3" name="Content Placeholder 2"/>
          <p:cNvSpPr>
            <a:spLocks noGrp="1"/>
          </p:cNvSpPr>
          <p:nvPr>
            <p:ph idx="1"/>
          </p:nvPr>
        </p:nvSpPr>
        <p:spPr/>
        <p:txBody>
          <a:bodyPr/>
          <a:lstStyle/>
          <a:p>
            <a:r>
              <a:rPr lang="en-US" b="1" dirty="0" smtClean="0"/>
              <a:t>• Why does the United States utilize these factories</a:t>
            </a:r>
            <a:r>
              <a:rPr lang="en-US" b="1" dirty="0" smtClean="0"/>
              <a:t>?</a:t>
            </a:r>
          </a:p>
          <a:p>
            <a:pPr>
              <a:buNone/>
            </a:pPr>
            <a:endParaRPr lang="en-US" dirty="0" smtClean="0"/>
          </a:p>
          <a:p>
            <a:r>
              <a:rPr lang="en-US" dirty="0" smtClean="0"/>
              <a:t>Being a very competitive consumer market, American chain stores and companies such as </a:t>
            </a:r>
            <a:r>
              <a:rPr lang="en-US" dirty="0" err="1" smtClean="0"/>
              <a:t>Walmart</a:t>
            </a:r>
            <a:r>
              <a:rPr lang="en-US" dirty="0" smtClean="0"/>
              <a:t>, Kohl’s, etc utilize sweatshops in foreign countries in order to lower the prices of goods and products.    </a:t>
            </a:r>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endParaRPr lang="en-US" dirty="0"/>
          </a:p>
        </p:txBody>
      </p:sp>
      <p:sp>
        <p:nvSpPr>
          <p:cNvPr id="3" name="Content Placeholder 2"/>
          <p:cNvSpPr>
            <a:spLocks noGrp="1"/>
          </p:cNvSpPr>
          <p:nvPr>
            <p:ph idx="1"/>
          </p:nvPr>
        </p:nvSpPr>
        <p:spPr/>
        <p:txBody>
          <a:bodyPr/>
          <a:lstStyle/>
          <a:p>
            <a:r>
              <a:rPr lang="en-US" b="1" dirty="0" smtClean="0"/>
              <a:t>• In what parts of the world are sweatshops most prominent?</a:t>
            </a:r>
            <a:endParaRPr lang="en-US" b="1" dirty="0" smtClean="0"/>
          </a:p>
          <a:p>
            <a:endParaRPr lang="en-US" dirty="0" smtClean="0"/>
          </a:p>
          <a:p>
            <a:r>
              <a:rPr lang="en-US" dirty="0" smtClean="0"/>
              <a:t>61% in Asia</a:t>
            </a:r>
          </a:p>
          <a:p>
            <a:r>
              <a:rPr lang="en-US" dirty="0" smtClean="0"/>
              <a:t>32% in Africa</a:t>
            </a:r>
          </a:p>
          <a:p>
            <a:r>
              <a:rPr lang="en-US" dirty="0" smtClean="0"/>
              <a:t>7% in Latin America</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endParaRPr lang="en-US" dirty="0"/>
          </a:p>
        </p:txBody>
      </p:sp>
      <p:sp>
        <p:nvSpPr>
          <p:cNvPr id="3" name="Content Placeholder 2"/>
          <p:cNvSpPr>
            <a:spLocks noGrp="1"/>
          </p:cNvSpPr>
          <p:nvPr>
            <p:ph idx="1"/>
          </p:nvPr>
        </p:nvSpPr>
        <p:spPr/>
        <p:txBody>
          <a:bodyPr/>
          <a:lstStyle/>
          <a:p>
            <a:r>
              <a:rPr lang="en-US" b="1" dirty="0" smtClean="0"/>
              <a:t>Name an example of a conflict that arose with the use of sweatshops, especially concerning the quality of exports. </a:t>
            </a:r>
          </a:p>
          <a:p>
            <a:endParaRPr lang="en-US" dirty="0" smtClean="0"/>
          </a:p>
          <a:p>
            <a:r>
              <a:rPr lang="en-US" dirty="0" smtClean="0"/>
              <a:t>Overseas trade and production can spark conflict in the actual quality of the product, exemplified through traces of lead appearing in common household objects like toys.  </a:t>
            </a:r>
          </a:p>
          <a:p>
            <a:pPr>
              <a:buNone/>
            </a:pP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&amp; Secondary Sources</a:t>
            </a:r>
            <a:endParaRPr lang="en-US" dirty="0"/>
          </a:p>
        </p:txBody>
      </p:sp>
      <p:sp>
        <p:nvSpPr>
          <p:cNvPr id="3" name="Content Placeholder 2"/>
          <p:cNvSpPr>
            <a:spLocks noGrp="1"/>
          </p:cNvSpPr>
          <p:nvPr>
            <p:ph idx="1"/>
          </p:nvPr>
        </p:nvSpPr>
        <p:spPr/>
        <p:txBody>
          <a:bodyPr/>
          <a:lstStyle/>
          <a:p>
            <a:r>
              <a:rPr lang="en-US" dirty="0" smtClean="0">
                <a:hlinkClick r:id="rId2"/>
              </a:rPr>
              <a:t>http://www.larouchepub.com/other/2003/3044wal-</a:t>
            </a:r>
            <a:r>
              <a:rPr lang="en-US" dirty="0" smtClean="0">
                <a:hlinkClick r:id="rId2"/>
              </a:rPr>
              <a:t>mart.html</a:t>
            </a:r>
            <a:endParaRPr lang="en-US" dirty="0" smtClean="0"/>
          </a:p>
          <a:p>
            <a:r>
              <a:rPr lang="en-US" dirty="0" smtClean="0">
                <a:hlinkClick r:id="rId3"/>
              </a:rPr>
              <a:t>http://www.nytimes.com/1992/12/24/business/wal-mart-disputes-report-on-</a:t>
            </a:r>
            <a:r>
              <a:rPr lang="en-US" dirty="0" smtClean="0">
                <a:hlinkClick r:id="rId3"/>
              </a:rPr>
              <a:t>labor.html</a:t>
            </a:r>
            <a:endParaRPr lang="en-US" dirty="0" smtClean="0"/>
          </a:p>
          <a:p>
            <a:r>
              <a:rPr lang="en-US" u="sng" dirty="0" smtClean="0">
                <a:hlinkClick r:id="rId4"/>
              </a:rPr>
              <a:t>http://china.blogs.time.com/2007/08/13/chinas_toy_story_gets_even_gri/</a:t>
            </a:r>
            <a:endParaRPr lang="en-US" dirty="0" smtClean="0"/>
          </a:p>
          <a:p>
            <a:r>
              <a:rPr lang="en-US" dirty="0" smtClean="0">
                <a:hlinkClick r:id="rId5"/>
              </a:rPr>
              <a:t>http</a:t>
            </a:r>
            <a:r>
              <a:rPr lang="en-US" dirty="0" smtClean="0">
                <a:hlinkClick r:id="rId5"/>
              </a:rPr>
              <a:t>://www.google.com/</a:t>
            </a:r>
            <a:r>
              <a:rPr lang="en-US" dirty="0" smtClean="0">
                <a:hlinkClick r:id="rId5"/>
              </a:rPr>
              <a:t>imghp</a:t>
            </a:r>
            <a:r>
              <a:rPr lang="en-US" dirty="0" smtClean="0"/>
              <a:t> </a:t>
            </a:r>
          </a:p>
          <a:p>
            <a:r>
              <a:rPr lang="en-US" dirty="0" smtClean="0"/>
              <a:t>(Political Cartoon) </a:t>
            </a:r>
          </a:p>
          <a:p>
            <a:pPr>
              <a:buNone/>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a:t>
            </a:r>
            <a:r>
              <a:rPr lang="en-US" b="1" dirty="0" smtClean="0"/>
              <a:t>sweat shop </a:t>
            </a:r>
            <a:r>
              <a:rPr lang="en-US" dirty="0" smtClean="0"/>
              <a:t>is a workplace where workers are subject to extreme exploitation, including the </a:t>
            </a:r>
            <a:r>
              <a:rPr lang="en-US" b="1" dirty="0" smtClean="0"/>
              <a:t>absence of a living wage or benefits, poor working conditions, and arbitrary discipline, such as verbal or physical abuse</a:t>
            </a:r>
            <a:r>
              <a:rPr lang="en-US" b="1" dirty="0" smtClean="0"/>
              <a:t>.”  </a:t>
            </a:r>
          </a:p>
          <a:p>
            <a:r>
              <a:rPr lang="en-US" dirty="0" smtClean="0"/>
              <a:t>Because </a:t>
            </a:r>
            <a:r>
              <a:rPr lang="en-US" dirty="0" smtClean="0"/>
              <a:t>these workers are paid so little, they are unable to save enough money to improve their lives, and are thus trapped in a cycle of exploitation.  </a:t>
            </a:r>
            <a:r>
              <a:rPr lang="en-US" dirty="0" smtClean="0"/>
              <a:t> </a:t>
            </a:r>
          </a:p>
          <a:p>
            <a:endParaRPr lang="en-US" dirty="0" smtClean="0"/>
          </a:p>
          <a:p>
            <a:endParaRPr lang="en-US" dirty="0" smtClean="0"/>
          </a:p>
          <a:p>
            <a:pPr>
              <a:buNone/>
            </a:pPr>
            <a:endParaRPr lang="en-US" dirty="0" smtClean="0"/>
          </a:p>
          <a:p>
            <a:r>
              <a:rPr lang="en-US" u="sng" dirty="0" smtClean="0">
                <a:hlinkClick r:id="rId2"/>
              </a:rPr>
              <a:t>http://www.veganpeace.com/sweatshops/</a:t>
            </a:r>
            <a:r>
              <a:rPr lang="en-US" u="sng" dirty="0" smtClean="0">
                <a:hlinkClick r:id="rId2"/>
              </a:rPr>
              <a:t>sweatshops_and_child_labor.htm</a:t>
            </a: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lnSpcReduction="10000"/>
          </a:bodyPr>
          <a:lstStyle/>
          <a:p>
            <a:r>
              <a:rPr lang="en-US" dirty="0" smtClean="0"/>
              <a:t>With sweatshops comes the issue of child labor.  The International Labor Organization estimates that about</a:t>
            </a:r>
            <a:r>
              <a:rPr lang="en-US" dirty="0" smtClean="0"/>
              <a:t> “</a:t>
            </a:r>
            <a:r>
              <a:rPr lang="en-US" b="1" dirty="0" smtClean="0"/>
              <a:t>250 </a:t>
            </a:r>
            <a:r>
              <a:rPr lang="en-US" b="1" dirty="0" smtClean="0"/>
              <a:t>million children younger then the age of fifteen are subjected to work in such conditions</a:t>
            </a:r>
            <a:r>
              <a:rPr lang="en-US" b="1" dirty="0" smtClean="0"/>
              <a:t>.”  </a:t>
            </a:r>
            <a:endParaRPr lang="en-US" b="1" dirty="0" smtClean="0"/>
          </a:p>
          <a:p>
            <a:r>
              <a:rPr lang="en-US" dirty="0" smtClean="0"/>
              <a:t>61% in Asia</a:t>
            </a:r>
          </a:p>
          <a:p>
            <a:r>
              <a:rPr lang="en-US" dirty="0" smtClean="0"/>
              <a:t>32% in Africa</a:t>
            </a:r>
          </a:p>
          <a:p>
            <a:r>
              <a:rPr lang="en-US" dirty="0" smtClean="0"/>
              <a:t>7% in Latin </a:t>
            </a:r>
            <a:r>
              <a:rPr lang="en-US" dirty="0" smtClean="0"/>
              <a:t>America</a:t>
            </a:r>
          </a:p>
          <a:p>
            <a:pPr>
              <a:buNone/>
            </a:pPr>
            <a:endParaRPr lang="en-US" dirty="0" smtClean="0"/>
          </a:p>
          <a:p>
            <a:r>
              <a:rPr lang="en-US" dirty="0" smtClean="0">
                <a:hlinkClick r:id="rId2"/>
              </a:rPr>
              <a:t>http://www.veganpeace.com/sweatshops/</a:t>
            </a:r>
            <a:r>
              <a:rPr lang="en-US" dirty="0" smtClean="0">
                <a:hlinkClick r:id="rId2"/>
              </a:rPr>
              <a:t>sweatshops_and_child_labor.htm</a:t>
            </a:r>
            <a:r>
              <a:rPr lang="en-US" dirty="0" smtClean="0"/>
              <a:t> </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idx="1"/>
          </p:nvPr>
        </p:nvSpPr>
        <p:spPr/>
        <p:txBody>
          <a:bodyPr>
            <a:normAutofit fontScale="85000" lnSpcReduction="20000"/>
          </a:bodyPr>
          <a:lstStyle/>
          <a:p>
            <a:r>
              <a:rPr lang="en-US" sz="2353" dirty="0" smtClean="0"/>
              <a:t>Sweatshops, although an extremely brutal means of industry, are responsible for providing many of the products on U.S. shelves, especially </a:t>
            </a:r>
            <a:r>
              <a:rPr lang="en-US" sz="2353" b="1" dirty="0" smtClean="0"/>
              <a:t>clothing, shoes, rugs and toys</a:t>
            </a:r>
            <a:r>
              <a:rPr lang="en-US" sz="2353" dirty="0" smtClean="0"/>
              <a:t>.  </a:t>
            </a:r>
          </a:p>
          <a:p>
            <a:r>
              <a:rPr lang="en-US" sz="2353" dirty="0" smtClean="0"/>
              <a:t>Some are even responsible for food exports like </a:t>
            </a:r>
            <a:r>
              <a:rPr lang="en-US" sz="2353" b="1" dirty="0" smtClean="0"/>
              <a:t>coffee, bananas and chocolate</a:t>
            </a:r>
          </a:p>
          <a:p>
            <a:endParaRPr lang="en-US" dirty="0" smtClean="0"/>
          </a:p>
          <a:p>
            <a:endParaRPr lang="en-US" dirty="0" smtClean="0"/>
          </a:p>
          <a:p>
            <a:endParaRPr lang="en-US" dirty="0" smtClean="0"/>
          </a:p>
          <a:p>
            <a:endParaRPr lang="en-US" dirty="0" smtClean="0"/>
          </a:p>
          <a:p>
            <a:r>
              <a:rPr lang="en-US" dirty="0" smtClean="0">
                <a:hlinkClick r:id="rId2"/>
              </a:rPr>
              <a:t>http://www.veganpeace.com/sweatshops/</a:t>
            </a:r>
            <a:r>
              <a:rPr lang="en-US" dirty="0" smtClean="0">
                <a:hlinkClick r:id="rId2"/>
              </a:rPr>
              <a:t>sweatshops_and_child_labor.htm</a:t>
            </a:r>
            <a:r>
              <a:rPr lang="en-US" dirty="0" smtClean="0"/>
              <a: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caused it? </a:t>
            </a:r>
            <a:endParaRPr lang="en-US" dirty="0"/>
          </a:p>
        </p:txBody>
      </p:sp>
      <p:sp>
        <p:nvSpPr>
          <p:cNvPr id="3" name="Content Placeholder 2"/>
          <p:cNvSpPr>
            <a:spLocks noGrp="1"/>
          </p:cNvSpPr>
          <p:nvPr>
            <p:ph idx="1"/>
          </p:nvPr>
        </p:nvSpPr>
        <p:spPr/>
        <p:txBody>
          <a:bodyPr>
            <a:normAutofit fontScale="77500" lnSpcReduction="20000"/>
          </a:bodyPr>
          <a:lstStyle/>
          <a:p>
            <a:r>
              <a:rPr lang="en-US" sz="2857" dirty="0" smtClean="0"/>
              <a:t>Being a very competitive consumer market, American chain stores and companies such as </a:t>
            </a:r>
            <a:r>
              <a:rPr lang="en-US" sz="2857" dirty="0" err="1" smtClean="0"/>
              <a:t>Walmart</a:t>
            </a:r>
            <a:r>
              <a:rPr lang="en-US" sz="2857" dirty="0" smtClean="0"/>
              <a:t>, Kohl’s, etc </a:t>
            </a:r>
            <a:r>
              <a:rPr lang="en-US" sz="2857" b="1" dirty="0" smtClean="0"/>
              <a:t>utilize sweatshops in foreign countries in order to lower the prices of goods and products.   </a:t>
            </a:r>
            <a:r>
              <a:rPr lang="en-US" sz="2857" b="1" dirty="0" smtClean="0"/>
              <a:t> </a:t>
            </a:r>
          </a:p>
          <a:p>
            <a:r>
              <a:rPr lang="en-US" sz="2857" dirty="0" smtClean="0"/>
              <a:t>This is due to the fact that workers in these overseas factories tend to be paid below minimum wage</a:t>
            </a:r>
          </a:p>
          <a:p>
            <a:r>
              <a:rPr lang="en-US" sz="2857" dirty="0" smtClean="0"/>
              <a:t>The low amount of money spent on workers’ wages contributes to the lowered costs of products</a:t>
            </a:r>
          </a:p>
          <a:p>
            <a:pPr>
              <a:buNone/>
            </a:pPr>
            <a:r>
              <a:rPr lang="en-US" u="sng" dirty="0" smtClean="0">
                <a:hlinkClick r:id="rId2"/>
              </a:rPr>
              <a:t>http</a:t>
            </a:r>
            <a:r>
              <a:rPr lang="en-US" u="sng" dirty="0" smtClean="0">
                <a:hlinkClick r:id="rId2"/>
              </a:rPr>
              <a:t>://www.globallabourrights.org/reports?id=0270</a:t>
            </a:r>
            <a:endParaRPr lang="en-US" dirty="0" smtClean="0"/>
          </a:p>
          <a:p>
            <a:r>
              <a:rPr lang="en-US" u="sng" dirty="0" smtClean="0">
                <a:hlinkClick r:id="rId3"/>
              </a:rPr>
              <a:t>http://news.yahoo.com/s/afp/20110502/ts_alt_afp/useconomymanufacturingindexism_20110502152750</a:t>
            </a:r>
            <a:endParaRPr lang="en-US" dirty="0" smtClean="0"/>
          </a:p>
          <a:p>
            <a:pPr>
              <a:buNone/>
            </a:pP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Impacts on the United States</a:t>
            </a:r>
            <a:endParaRPr lang="en-US" dirty="0"/>
          </a:p>
        </p:txBody>
      </p:sp>
      <p:sp>
        <p:nvSpPr>
          <p:cNvPr id="3" name="Content Placeholder 2"/>
          <p:cNvSpPr>
            <a:spLocks noGrp="1"/>
          </p:cNvSpPr>
          <p:nvPr>
            <p:ph idx="1"/>
          </p:nvPr>
        </p:nvSpPr>
        <p:spPr/>
        <p:txBody>
          <a:bodyPr>
            <a:normAutofit lnSpcReduction="10000"/>
          </a:bodyPr>
          <a:lstStyle/>
          <a:p>
            <a:r>
              <a:rPr lang="en-US" dirty="0" smtClean="0"/>
              <a:t>Many factories utilized by the United States are located in China.   Although having goods produced in foreign countries does decrease the overall selling price of a product, organizations dedicated to</a:t>
            </a:r>
            <a:r>
              <a:rPr lang="en-US" dirty="0" smtClean="0"/>
              <a:t> overseeing </a:t>
            </a:r>
            <a:r>
              <a:rPr lang="en-US" dirty="0" smtClean="0"/>
              <a:t>working conditions and standards within these factories, such </a:t>
            </a:r>
            <a:r>
              <a:rPr lang="en-US" dirty="0" smtClean="0"/>
              <a:t>as</a:t>
            </a:r>
            <a:r>
              <a:rPr lang="en-US" b="1" dirty="0" smtClean="0"/>
              <a:t> The </a:t>
            </a:r>
            <a:r>
              <a:rPr lang="en-US" b="1" dirty="0" smtClean="0"/>
              <a:t>Fair Labor Association</a:t>
            </a:r>
            <a:r>
              <a:rPr lang="en-US" dirty="0" smtClean="0"/>
              <a:t> have become responsible for regulating these factories. </a:t>
            </a:r>
            <a:r>
              <a:rPr lang="en-US" dirty="0" smtClean="0"/>
              <a:t> </a:t>
            </a:r>
          </a:p>
          <a:p>
            <a:endParaRPr lang="en-US" dirty="0" smtClean="0"/>
          </a:p>
          <a:p>
            <a:endParaRPr lang="en-US" dirty="0" smtClean="0"/>
          </a:p>
          <a:p>
            <a:r>
              <a:rPr lang="en-US" u="sng" dirty="0" smtClean="0">
                <a:hlinkClick r:id="rId2"/>
              </a:rPr>
              <a:t>http://www.businessweek.com/magazine/content/06_48/b4011001.htm</a:t>
            </a:r>
            <a:endParaRPr lang="en-US" dirty="0" smtClean="0"/>
          </a:p>
          <a:p>
            <a:pPr>
              <a:buNone/>
            </a:pP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en-US" dirty="0"/>
          </a:p>
        </p:txBody>
      </p:sp>
      <p:sp>
        <p:nvSpPr>
          <p:cNvPr id="3" name="Content Placeholder 2"/>
          <p:cNvSpPr>
            <a:spLocks noGrp="1"/>
          </p:cNvSpPr>
          <p:nvPr>
            <p:ph idx="1"/>
          </p:nvPr>
        </p:nvSpPr>
        <p:spPr/>
        <p:txBody>
          <a:bodyPr/>
          <a:lstStyle/>
          <a:p>
            <a:r>
              <a:rPr lang="en-US" dirty="0" smtClean="0"/>
              <a:t>Many </a:t>
            </a:r>
            <a:r>
              <a:rPr lang="en-US" dirty="0" smtClean="0"/>
              <a:t>American companies, such as </a:t>
            </a:r>
            <a:r>
              <a:rPr lang="en-US" b="1" dirty="0" err="1" smtClean="0"/>
              <a:t>Walmart</a:t>
            </a:r>
            <a:r>
              <a:rPr lang="en-US" dirty="0" smtClean="0"/>
              <a:t>, are accused of not properly ensuring that such factories are maintaining the appropriate work hours and minimum wage regulations toward workers. </a:t>
            </a:r>
            <a:r>
              <a:rPr lang="en-US" dirty="0" smtClean="0"/>
              <a:t> </a:t>
            </a:r>
          </a:p>
          <a:p>
            <a:r>
              <a:rPr lang="en-US" dirty="0" smtClean="0"/>
              <a:t>Companies </a:t>
            </a:r>
            <a:r>
              <a:rPr lang="en-US" dirty="0" smtClean="0"/>
              <a:t>such as these are constantly put under fire and expect to perform regular </a:t>
            </a:r>
            <a:r>
              <a:rPr lang="en-US" b="1" dirty="0" smtClean="0"/>
              <a:t>“audits” </a:t>
            </a:r>
            <a:r>
              <a:rPr lang="en-US" dirty="0" smtClean="0"/>
              <a:t>where they send representatives to make impromptu check-ups at such factories. </a:t>
            </a:r>
            <a:r>
              <a:rPr lang="en-US" dirty="0" smtClean="0"/>
              <a:t> </a:t>
            </a:r>
          </a:p>
          <a:p>
            <a:r>
              <a:rPr lang="en-US" dirty="0" smtClean="0"/>
              <a:t>Besides </a:t>
            </a:r>
            <a:r>
              <a:rPr lang="en-US" dirty="0" err="1" smtClean="0"/>
              <a:t>Walmart</a:t>
            </a:r>
            <a:r>
              <a:rPr lang="en-US" dirty="0" smtClean="0"/>
              <a:t>, other chain stores such as Nike come under media spotlight for utilizing factories that could/are potentially abusing human labor rights.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a:t>
            </a:r>
            <a:endParaRPr lang="en-US" dirty="0"/>
          </a:p>
        </p:txBody>
      </p:sp>
      <p:sp>
        <p:nvSpPr>
          <p:cNvPr id="3" name="Content Placeholder 2"/>
          <p:cNvSpPr>
            <a:spLocks noGrp="1"/>
          </p:cNvSpPr>
          <p:nvPr>
            <p:ph idx="1"/>
          </p:nvPr>
        </p:nvSpPr>
        <p:spPr/>
        <p:txBody>
          <a:bodyPr/>
          <a:lstStyle/>
          <a:p>
            <a:r>
              <a:rPr lang="en-US" dirty="0" smtClean="0"/>
              <a:t>Overseas trade and production can spark conflict in the actual quality of the product, exemplified through traces of lead appearing in common household objects like toys.  </a:t>
            </a:r>
            <a:endParaRPr lang="en-US" dirty="0" smtClean="0"/>
          </a:p>
          <a:p>
            <a:endParaRPr lang="en-US" dirty="0" smtClean="0"/>
          </a:p>
          <a:p>
            <a:endParaRPr lang="en-US" dirty="0" smtClean="0"/>
          </a:p>
          <a:p>
            <a:endParaRPr lang="en-US" dirty="0" smtClean="0"/>
          </a:p>
          <a:p>
            <a:pPr>
              <a:buNone/>
            </a:pPr>
            <a:endParaRPr lang="en-US" dirty="0" smtClean="0"/>
          </a:p>
          <a:p>
            <a:r>
              <a:rPr lang="en-US" u="sng" dirty="0" smtClean="0">
                <a:hlinkClick r:id="rId2"/>
              </a:rPr>
              <a:t>http://china.blogs.time.com/2007/08/13/chinas_toy_story_gets_even_gri/</a:t>
            </a:r>
            <a:endParaRPr lang="en-US"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a:p>
        </p:txBody>
      </p:sp>
      <p:pic>
        <p:nvPicPr>
          <p:cNvPr id="4" name="Picture 3" descr=":KeefeM20070819.jpg"/>
          <p:cNvPicPr/>
          <p:nvPr/>
        </p:nvPicPr>
        <p:blipFill>
          <a:blip r:embed="rId2"/>
          <a:srcRect/>
          <a:stretch>
            <a:fillRect/>
          </a:stretch>
        </p:blipFill>
        <p:spPr bwMode="auto">
          <a:xfrm>
            <a:off x="498474" y="484093"/>
            <a:ext cx="7556313" cy="5642069"/>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155</TotalTime>
  <Words>958</Words>
  <Application>Microsoft Macintosh PowerPoint</Application>
  <PresentationFormat>On-screen Show (4:3)</PresentationFormat>
  <Paragraphs>87</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Advantage</vt:lpstr>
      <vt:lpstr>Sweatshops &amp; Cheap Labor</vt:lpstr>
      <vt:lpstr>What are they? </vt:lpstr>
      <vt:lpstr>Statistics</vt:lpstr>
      <vt:lpstr>Cont. </vt:lpstr>
      <vt:lpstr>What caused it? </vt:lpstr>
      <vt:lpstr>Impacts on the United States</vt:lpstr>
      <vt:lpstr>Cont. </vt:lpstr>
      <vt:lpstr>Conflicts</vt:lpstr>
      <vt:lpstr>Slide 9</vt:lpstr>
      <vt:lpstr>How does it relate to pre-21st century America? </vt:lpstr>
      <vt:lpstr>Cont. </vt:lpstr>
      <vt:lpstr>4 Critical Questions</vt:lpstr>
      <vt:lpstr>#1</vt:lpstr>
      <vt:lpstr>#2</vt:lpstr>
      <vt:lpstr>#3</vt:lpstr>
      <vt:lpstr>#4</vt:lpstr>
      <vt:lpstr>Primary &amp; Secondary 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Sweatshops &amp; Cheap Labor</dc:title>
  <dc:creator>Stefanie Saflor</dc:creator>
  <cp:lastModifiedBy>Stefanie Saflor</cp:lastModifiedBy>
  <cp:revision>19</cp:revision>
  <dcterms:created xsi:type="dcterms:W3CDTF">2011-05-17T14:22:13Z</dcterms:created>
  <dcterms:modified xsi:type="dcterms:W3CDTF">2011-05-17T16:57:25Z</dcterms:modified>
</cp:coreProperties>
</file>