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3" r:id="rId1"/>
  </p:sldMasterIdLst>
  <p:notesMasterIdLst>
    <p:notesMasterId r:id="rId20"/>
  </p:notesMasterIdLst>
  <p:sldIdLst>
    <p:sldId id="256" r:id="rId2"/>
    <p:sldId id="257" r:id="rId3"/>
    <p:sldId id="258" r:id="rId4"/>
    <p:sldId id="269" r:id="rId5"/>
    <p:sldId id="266" r:id="rId6"/>
    <p:sldId id="259" r:id="rId7"/>
    <p:sldId id="260" r:id="rId8"/>
    <p:sldId id="263" r:id="rId9"/>
    <p:sldId id="264" r:id="rId10"/>
    <p:sldId id="265" r:id="rId11"/>
    <p:sldId id="270" r:id="rId12"/>
    <p:sldId id="267" r:id="rId13"/>
    <p:sldId id="261" r:id="rId14"/>
    <p:sldId id="262" r:id="rId15"/>
    <p:sldId id="268"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2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F9A55C-9024-2242-BB78-B43A39C7F9F9}" type="datetimeFigureOut">
              <a:rPr lang="en-US" smtClean="0"/>
              <a:pPr/>
              <a:t>5/17/11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423B82-CCAC-F448-8FB7-F0AAE2D68E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Phone specs from </a:t>
            </a:r>
            <a:r>
              <a:rPr lang="en-US" dirty="0" err="1" smtClean="0"/>
              <a:t>gsmarena.com</a:t>
            </a:r>
            <a:endParaRPr lang="en-US" dirty="0"/>
          </a:p>
        </p:txBody>
      </p:sp>
      <p:sp>
        <p:nvSpPr>
          <p:cNvPr id="4" name="Slide Number Placeholder 3"/>
          <p:cNvSpPr>
            <a:spLocks noGrp="1"/>
          </p:cNvSpPr>
          <p:nvPr>
            <p:ph type="sldNum" sz="quarter" idx="10"/>
          </p:nvPr>
        </p:nvSpPr>
        <p:spPr/>
        <p:txBody>
          <a:bodyPr/>
          <a:lstStyle/>
          <a:p>
            <a:fld id="{69423B82-CCAC-F448-8FB7-F0AAE2D68E7B}"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Phone specs from </a:t>
            </a:r>
            <a:r>
              <a:rPr lang="en-US" dirty="0" err="1" smtClean="0"/>
              <a:t>gsmarena.com</a:t>
            </a:r>
            <a:endParaRPr lang="en-US" dirty="0" smtClean="0"/>
          </a:p>
          <a:p>
            <a:endParaRPr lang="en-US" dirty="0"/>
          </a:p>
        </p:txBody>
      </p:sp>
      <p:sp>
        <p:nvSpPr>
          <p:cNvPr id="4" name="Slide Number Placeholder 3"/>
          <p:cNvSpPr>
            <a:spLocks noGrp="1"/>
          </p:cNvSpPr>
          <p:nvPr>
            <p:ph type="sldNum" sz="quarter" idx="10"/>
          </p:nvPr>
        </p:nvSpPr>
        <p:spPr/>
        <p:txBody>
          <a:bodyPr/>
          <a:lstStyle/>
          <a:p>
            <a:fld id="{69423B82-CCAC-F448-8FB7-F0AAE2D68E7B}"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Phone specs from </a:t>
            </a:r>
            <a:r>
              <a:rPr lang="en-US" dirty="0" err="1" smtClean="0"/>
              <a:t>gsmarena.com</a:t>
            </a:r>
            <a:endParaRPr lang="en-US" dirty="0"/>
          </a:p>
        </p:txBody>
      </p:sp>
      <p:sp>
        <p:nvSpPr>
          <p:cNvPr id="4" name="Slide Number Placeholder 3"/>
          <p:cNvSpPr>
            <a:spLocks noGrp="1"/>
          </p:cNvSpPr>
          <p:nvPr>
            <p:ph type="sldNum" sz="quarter" idx="10"/>
          </p:nvPr>
        </p:nvSpPr>
        <p:spPr/>
        <p:txBody>
          <a:bodyPr/>
          <a:lstStyle/>
          <a:p>
            <a:fld id="{69423B82-CCAC-F448-8FB7-F0AAE2D68E7B}"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6F54D92-9937-7942-B9B1-D0EA3AD3A146}"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51DEF-1F17-0747-AFD3-ADEDD63857DD}"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F54D92-9937-7942-B9B1-D0EA3AD3A146}" type="datetimeFigureOut">
              <a:rPr lang="en-US" smtClean="0"/>
              <a:pPr/>
              <a:t>5/17/11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51DEF-1F17-0747-AFD3-ADEDD63857D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F6F54D92-9937-7942-B9B1-D0EA3AD3A146}"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51DEF-1F17-0747-AFD3-ADEDD63857D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F6F54D92-9937-7942-B9B1-D0EA3AD3A146}"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51DEF-1F17-0747-AFD3-ADEDD63857DD}"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F6F54D92-9937-7942-B9B1-D0EA3AD3A146}"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51DEF-1F17-0747-AFD3-ADEDD63857DD}"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Click icon to add picture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6F54D92-9937-7942-B9B1-D0EA3AD3A146}"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51DEF-1F17-0747-AFD3-ADEDD63857D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6F54D92-9937-7942-B9B1-D0EA3AD3A146}"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51DEF-1F17-0747-AFD3-ADEDD63857D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6F54D92-9937-7942-B9B1-D0EA3AD3A146}" type="datetimeFigureOut">
              <a:rPr lang="en-US" smtClean="0"/>
              <a:pPr/>
              <a:t>5/17/11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51DEF-1F17-0747-AFD3-ADEDD63857D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6F54D92-9937-7942-B9B1-D0EA3AD3A146}"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51DEF-1F17-0747-AFD3-ADEDD63857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F6F54D92-9937-7942-B9B1-D0EA3AD3A146}" type="datetimeFigureOut">
              <a:rPr lang="en-US" smtClean="0"/>
              <a:pPr/>
              <a:t>5/17/11</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D251DEF-1F17-0747-AFD3-ADEDD63857DD}"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6F54D92-9937-7942-B9B1-D0EA3AD3A146}"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51DEF-1F17-0747-AFD3-ADEDD63857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6F54D92-9937-7942-B9B1-D0EA3AD3A146}" type="datetimeFigureOut">
              <a:rPr lang="en-US" smtClean="0"/>
              <a:pPr/>
              <a:t>5/17/11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51DEF-1F17-0747-AFD3-ADEDD63857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6F54D92-9937-7942-B9B1-D0EA3AD3A146}"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51DEF-1F17-0747-AFD3-ADEDD63857DD}" type="slidenum">
              <a:rPr lang="en-US" smtClean="0"/>
              <a:pPr/>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6F54D92-9937-7942-B9B1-D0EA3AD3A146}"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51DEF-1F17-0747-AFD3-ADEDD63857DD}"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6F54D92-9937-7942-B9B1-D0EA3AD3A146}"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51DEF-1F17-0747-AFD3-ADEDD63857DD}"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6F54D92-9937-7942-B9B1-D0EA3AD3A146}" type="datetimeFigureOut">
              <a:rPr lang="en-US" smtClean="0"/>
              <a:pPr/>
              <a:t>5/17/11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51DEF-1F17-0747-AFD3-ADEDD63857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F6F54D92-9937-7942-B9B1-D0EA3AD3A146}" type="datetimeFigureOut">
              <a:rPr lang="en-US" smtClean="0"/>
              <a:pPr/>
              <a:t>5/17/11</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6D251DEF-1F17-0747-AFD3-ADEDD63857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smarena.com/samsung_i9100_galaxy_s_ii-3621.php" TargetMode="External"/><Relationship Id="rId4" Type="http://schemas.openxmlformats.org/officeDocument/2006/relationships/hyperlink" Target="http://www.gsmarena.com/motorola_milestone-3001.php" TargetMode="External"/><Relationship Id="rId5" Type="http://schemas.openxmlformats.org/officeDocument/2006/relationships/hyperlink" Target="http://www.gsmarena.com/nokia_1100-512.php" TargetMode="External"/><Relationship Id="rId6" Type="http://schemas.openxmlformats.org/officeDocument/2006/relationships/hyperlink" Target="https://market.android.com/" TargetMode="External"/><Relationship Id="rId1" Type="http://schemas.openxmlformats.org/officeDocument/2006/relationships/slideLayout" Target="../slideLayouts/slideLayout2.xml"/><Relationship Id="rId2" Type="http://schemas.openxmlformats.org/officeDocument/2006/relationships/hyperlink" Target="http://www.census.gov/compendia/statab/cats/information_communications/telecommunications.html" TargetMode="External"/></Relationships>
</file>

<file path=ppt/slides/_rels/slide18.xml.rels><?xml version="1.0" encoding="UTF-8" standalone="yes"?>
<Relationships xmlns="http://schemas.openxmlformats.org/package/2006/relationships"><Relationship Id="rId11" Type="http://schemas.openxmlformats.org/officeDocument/2006/relationships/hyperlink" Target="http://www.mobiletor.com/images/facebook-application-android.jpg" TargetMode="External"/><Relationship Id="rId12" Type="http://schemas.openxmlformats.org/officeDocument/2006/relationships/hyperlink" Target="http://www.cellphonesmarket.com/news/wp-content/uploads/2009/08/Deposit-a-Check-with-your-iPhone.jpg" TargetMode="External"/><Relationship Id="rId13" Type="http://schemas.openxmlformats.org/officeDocument/2006/relationships/hyperlink" Target="http://cache.gawkerassets.com/assets/images/4/2009/10/340x_google-maps-navigation.jpg" TargetMode="External"/><Relationship Id="rId14" Type="http://schemas.openxmlformats.org/officeDocument/2006/relationships/hyperlink" Target="http://obamapacman.com/wp-content/uploads/2011/01/Fruit-Ninja-HD-iPad-game.jpg" TargetMode="External"/><Relationship Id="rId15" Type="http://schemas.openxmlformats.org/officeDocument/2006/relationships/hyperlink" Target="http://appchronicles.com/wp-content/uploads/2010/11/AngryBirdsXmas-640.jpg" TargetMode="External"/><Relationship Id="rId16" Type="http://schemas.openxmlformats.org/officeDocument/2006/relationships/hyperlink" Target="http://www.nataliedee.com/042805/i-hate-talking-on-the-phone.jpg" TargetMode="External"/><Relationship Id="rId1" Type="http://schemas.openxmlformats.org/officeDocument/2006/relationships/slideLayout" Target="../slideLayouts/slideLayout2.xml"/><Relationship Id="rId2" Type="http://schemas.openxmlformats.org/officeDocument/2006/relationships/hyperlink" Target="http://www.flickr.com/photos/rickyromero/2672913333/sizes/z/" TargetMode="External"/><Relationship Id="rId3" Type="http://schemas.openxmlformats.org/officeDocument/2006/relationships/hyperlink" Target="http://www.flickr.com/photos/mister_phede/3562669411/sizes/z/" TargetMode="External"/><Relationship Id="rId4" Type="http://schemas.openxmlformats.org/officeDocument/2006/relationships/hyperlink" Target="http://www.flickr.com/photos/7635994@N05/4055214390/sizes/m/" TargetMode="External"/><Relationship Id="rId5" Type="http://schemas.openxmlformats.org/officeDocument/2006/relationships/hyperlink" Target="http://www.flickr.com/photos/taopauly/5225366827/sizes/z/" TargetMode="External"/><Relationship Id="rId6" Type="http://schemas.openxmlformats.org/officeDocument/2006/relationships/hyperlink" Target="http://www.flickr.com/photos/tastytouring/4339065043/sizes/z/" TargetMode="External"/><Relationship Id="rId7" Type="http://schemas.openxmlformats.org/officeDocument/2006/relationships/hyperlink" Target="http://phaseoneesa.com/images/Doug%20Photo%204%20Cell%20Tower.jpg" TargetMode="External"/><Relationship Id="rId8" Type="http://schemas.openxmlformats.org/officeDocument/2006/relationships/hyperlink" Target="http://www.maniacworld.com/snake-game.jpg" TargetMode="External"/><Relationship Id="rId9" Type="http://schemas.openxmlformats.org/officeDocument/2006/relationships/hyperlink" Target="http://www-bgr-com.vimg.net/wp-content/uploads/2009/10/moto-droid.jpg" TargetMode="External"/><Relationship Id="rId10" Type="http://schemas.openxmlformats.org/officeDocument/2006/relationships/hyperlink" Target="http://images.fonearena.com/blog/wp-content/uploads/2011/05/original_samsung-galaxy-s-II.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Cell </a:t>
            </a:r>
            <a:r>
              <a:rPr lang="en-US" dirty="0"/>
              <a:t>P</a:t>
            </a:r>
            <a:r>
              <a:rPr lang="en-US" dirty="0" smtClean="0"/>
              <a:t>hones Today</a:t>
            </a:r>
            <a:endParaRPr lang="en-US" dirty="0"/>
          </a:p>
        </p:txBody>
      </p:sp>
      <p:sp>
        <p:nvSpPr>
          <p:cNvPr id="3" name="Subtitle 2"/>
          <p:cNvSpPr>
            <a:spLocks noGrp="1"/>
          </p:cNvSpPr>
          <p:nvPr>
            <p:ph type="subTitle" idx="1"/>
          </p:nvPr>
        </p:nvSpPr>
        <p:spPr/>
        <p:txBody>
          <a:bodyPr/>
          <a:lstStyle/>
          <a:p>
            <a:r>
              <a:rPr lang="en-US" dirty="0" smtClean="0"/>
              <a:t>By: AJ Santillano</a:t>
            </a:r>
          </a:p>
          <a:p>
            <a:r>
              <a:rPr lang="en-US" dirty="0" smtClean="0"/>
              <a:t>Per. 4</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than a phone…</a:t>
            </a:r>
            <a:endParaRPr lang="en-US" dirty="0"/>
          </a:p>
        </p:txBody>
      </p:sp>
      <p:sp>
        <p:nvSpPr>
          <p:cNvPr id="3" name="Content Placeholder 2"/>
          <p:cNvSpPr>
            <a:spLocks noGrp="1"/>
          </p:cNvSpPr>
          <p:nvPr>
            <p:ph idx="1"/>
          </p:nvPr>
        </p:nvSpPr>
        <p:spPr/>
        <p:txBody>
          <a:bodyPr>
            <a:normAutofit lnSpcReduction="10000"/>
          </a:bodyPr>
          <a:lstStyle/>
          <a:p>
            <a:r>
              <a:rPr lang="en-US" dirty="0" smtClean="0"/>
              <a:t>Internet</a:t>
            </a:r>
          </a:p>
          <a:p>
            <a:pPr lvl="1"/>
            <a:r>
              <a:rPr lang="en-US" dirty="0" smtClean="0"/>
              <a:t>Looking at websites like you were on a computer at home</a:t>
            </a:r>
          </a:p>
          <a:p>
            <a:r>
              <a:rPr lang="en-US" dirty="0" smtClean="0"/>
              <a:t>Video chatting</a:t>
            </a:r>
          </a:p>
          <a:p>
            <a:pPr lvl="1"/>
            <a:r>
              <a:rPr lang="en-US" dirty="0" smtClean="0"/>
              <a:t>Front facing cameras, now you can also see the person you are talking to!</a:t>
            </a:r>
          </a:p>
          <a:p>
            <a:r>
              <a:rPr lang="en-US" dirty="0" smtClean="0"/>
              <a:t>Gaming Console</a:t>
            </a:r>
          </a:p>
          <a:p>
            <a:pPr lvl="1"/>
            <a:r>
              <a:rPr lang="en-US" dirty="0" smtClean="0"/>
              <a:t>Closer to a dedicated gaming console with improved technology</a:t>
            </a:r>
          </a:p>
          <a:p>
            <a:endParaRPr lang="en-US" dirty="0" smtClean="0"/>
          </a:p>
          <a:p>
            <a:endParaRPr lang="en-US" dirty="0" smtClean="0"/>
          </a:p>
          <a:p>
            <a:pPr lvl="2">
              <a:buNone/>
            </a:pPr>
            <a:endParaRPr lang="en-US" dirty="0" smtClean="0"/>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Apps</a:t>
            </a:r>
            <a:endParaRPr lang="en-US" dirty="0"/>
          </a:p>
        </p:txBody>
      </p:sp>
      <p:sp>
        <p:nvSpPr>
          <p:cNvPr id="3" name="Content Placeholder 2"/>
          <p:cNvSpPr>
            <a:spLocks noGrp="1"/>
          </p:cNvSpPr>
          <p:nvPr>
            <p:ph idx="1"/>
          </p:nvPr>
        </p:nvSpPr>
        <p:spPr/>
        <p:txBody>
          <a:bodyPr/>
          <a:lstStyle/>
          <a:p>
            <a:endParaRPr lang="en-US" dirty="0"/>
          </a:p>
        </p:txBody>
      </p:sp>
      <p:pic>
        <p:nvPicPr>
          <p:cNvPr id="27651" name="Picture 3"/>
          <p:cNvPicPr>
            <a:picLocks noChangeAspect="1" noChangeArrowheads="1"/>
          </p:cNvPicPr>
          <p:nvPr/>
        </p:nvPicPr>
        <p:blipFill>
          <a:blip r:embed="rId2"/>
          <a:srcRect/>
          <a:stretch>
            <a:fillRect/>
          </a:stretch>
        </p:blipFill>
        <p:spPr bwMode="auto">
          <a:xfrm>
            <a:off x="3189510" y="1600200"/>
            <a:ext cx="3810000" cy="2324100"/>
          </a:xfrm>
          <a:prstGeom prst="rect">
            <a:avLst/>
          </a:prstGeom>
          <a:noFill/>
          <a:ln w="9525">
            <a:noFill/>
            <a:miter lim="800000"/>
            <a:headEnd/>
            <a:tailEnd/>
          </a:ln>
          <a:effectLst/>
        </p:spPr>
      </p:pic>
      <p:pic>
        <p:nvPicPr>
          <p:cNvPr id="27652" name="Picture 4"/>
          <p:cNvPicPr>
            <a:picLocks noChangeAspect="1" noChangeArrowheads="1"/>
          </p:cNvPicPr>
          <p:nvPr/>
        </p:nvPicPr>
        <p:blipFill>
          <a:blip r:embed="rId3"/>
          <a:srcRect/>
          <a:stretch>
            <a:fillRect/>
          </a:stretch>
        </p:blipFill>
        <p:spPr bwMode="auto">
          <a:xfrm>
            <a:off x="6442272" y="1417638"/>
            <a:ext cx="2244528" cy="3993533"/>
          </a:xfrm>
          <a:prstGeom prst="rect">
            <a:avLst/>
          </a:prstGeom>
          <a:noFill/>
          <a:ln w="9525">
            <a:noFill/>
            <a:miter lim="800000"/>
            <a:headEnd/>
            <a:tailEnd/>
          </a:ln>
          <a:effectLst/>
        </p:spPr>
      </p:pic>
      <p:pic>
        <p:nvPicPr>
          <p:cNvPr id="27650" name="Picture 2"/>
          <p:cNvPicPr>
            <a:picLocks noChangeAspect="1" noChangeArrowheads="1"/>
          </p:cNvPicPr>
          <p:nvPr/>
        </p:nvPicPr>
        <p:blipFill>
          <a:blip r:embed="rId4"/>
          <a:srcRect/>
          <a:stretch>
            <a:fillRect/>
          </a:stretch>
        </p:blipFill>
        <p:spPr bwMode="auto">
          <a:xfrm>
            <a:off x="457200" y="1417638"/>
            <a:ext cx="3027635" cy="3027635"/>
          </a:xfrm>
          <a:prstGeom prst="rect">
            <a:avLst/>
          </a:prstGeom>
          <a:noFill/>
          <a:ln w="9525">
            <a:noFill/>
            <a:miter lim="800000"/>
            <a:headEnd/>
            <a:tailEnd/>
          </a:ln>
          <a:effectLst/>
        </p:spPr>
      </p:pic>
      <p:pic>
        <p:nvPicPr>
          <p:cNvPr id="27653" name="Picture 5"/>
          <p:cNvPicPr>
            <a:picLocks noChangeAspect="1" noChangeArrowheads="1"/>
          </p:cNvPicPr>
          <p:nvPr/>
        </p:nvPicPr>
        <p:blipFill>
          <a:blip r:embed="rId5"/>
          <a:srcRect/>
          <a:stretch>
            <a:fillRect/>
          </a:stretch>
        </p:blipFill>
        <p:spPr bwMode="auto">
          <a:xfrm>
            <a:off x="457200" y="3435014"/>
            <a:ext cx="3588199" cy="2691149"/>
          </a:xfrm>
          <a:prstGeom prst="rect">
            <a:avLst/>
          </a:prstGeom>
          <a:noFill/>
          <a:ln w="9525">
            <a:noFill/>
            <a:miter lim="800000"/>
            <a:headEnd/>
            <a:tailEnd/>
          </a:ln>
          <a:effectLst/>
        </p:spPr>
      </p:pic>
      <p:pic>
        <p:nvPicPr>
          <p:cNvPr id="27654" name="Picture 6"/>
          <p:cNvPicPr>
            <a:picLocks noChangeAspect="1" noChangeArrowheads="1"/>
          </p:cNvPicPr>
          <p:nvPr/>
        </p:nvPicPr>
        <p:blipFill>
          <a:blip r:embed="rId6"/>
          <a:srcRect/>
          <a:stretch>
            <a:fillRect/>
          </a:stretch>
        </p:blipFill>
        <p:spPr bwMode="auto">
          <a:xfrm>
            <a:off x="4071836" y="3925403"/>
            <a:ext cx="3399886" cy="25557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Apps</a:t>
            </a:r>
            <a:endParaRPr lang="en-US" dirty="0"/>
          </a:p>
        </p:txBody>
      </p:sp>
      <p:sp>
        <p:nvSpPr>
          <p:cNvPr id="3" name="Content Placeholder 2"/>
          <p:cNvSpPr>
            <a:spLocks noGrp="1"/>
          </p:cNvSpPr>
          <p:nvPr>
            <p:ph idx="1"/>
          </p:nvPr>
        </p:nvSpPr>
        <p:spPr/>
        <p:txBody>
          <a:bodyPr>
            <a:normAutofit/>
          </a:bodyPr>
          <a:lstStyle/>
          <a:p>
            <a:r>
              <a:rPr lang="en-US" dirty="0" smtClean="0"/>
              <a:t>Helps you find things, makes life easier, adds convenience </a:t>
            </a:r>
          </a:p>
          <a:p>
            <a:pPr lvl="2"/>
            <a:r>
              <a:rPr lang="en-US" dirty="0" smtClean="0"/>
              <a:t>Yelp &amp; Urban Spoon – Helpful for finding a place to eat, uses GPS technology</a:t>
            </a:r>
          </a:p>
          <a:p>
            <a:pPr lvl="2"/>
            <a:r>
              <a:rPr lang="en-US" dirty="0" smtClean="0"/>
              <a:t>Google Maps – No need for paper map, also provides directions on whenever you need it</a:t>
            </a:r>
          </a:p>
          <a:p>
            <a:pPr lvl="2"/>
            <a:r>
              <a:rPr lang="en-US" dirty="0" err="1" smtClean="0"/>
              <a:t>Facebook</a:t>
            </a:r>
            <a:r>
              <a:rPr lang="en-US" dirty="0" smtClean="0"/>
              <a:t> and Twitter – update status anywhere</a:t>
            </a:r>
          </a:p>
          <a:p>
            <a:pPr lvl="2"/>
            <a:r>
              <a:rPr lang="en-US" dirty="0" smtClean="0"/>
              <a:t>No need to use a computer, just look it up on your phone</a:t>
            </a:r>
          </a:p>
          <a:p>
            <a:pPr lvl="2"/>
            <a:r>
              <a:rPr lang="en-US" dirty="0" smtClean="0"/>
              <a:t>Pay bills, use coupons, scan items, online banking</a:t>
            </a:r>
          </a:p>
          <a:p>
            <a:pPr lvl="2"/>
            <a:r>
              <a:rPr lang="en-US" dirty="0" smtClean="0"/>
              <a:t>Watch videos, share with friends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US</a:t>
            </a:r>
            <a:endParaRPr lang="en-US" dirty="0"/>
          </a:p>
        </p:txBody>
      </p:sp>
      <p:sp>
        <p:nvSpPr>
          <p:cNvPr id="3" name="Content Placeholder 2"/>
          <p:cNvSpPr>
            <a:spLocks noGrp="1"/>
          </p:cNvSpPr>
          <p:nvPr>
            <p:ph idx="1"/>
          </p:nvPr>
        </p:nvSpPr>
        <p:spPr/>
        <p:txBody>
          <a:bodyPr>
            <a:normAutofit lnSpcReduction="10000"/>
          </a:bodyPr>
          <a:lstStyle/>
          <a:p>
            <a:r>
              <a:rPr lang="en-US" dirty="0" smtClean="0"/>
              <a:t>Living more mobile lifestyles</a:t>
            </a:r>
          </a:p>
          <a:p>
            <a:pPr lvl="1"/>
            <a:r>
              <a:rPr lang="en-US" dirty="0" err="1" smtClean="0"/>
              <a:t>Smartphones</a:t>
            </a:r>
            <a:r>
              <a:rPr lang="en-US" dirty="0" smtClean="0"/>
              <a:t>, able to have the internet and information whenever you want it</a:t>
            </a:r>
          </a:p>
          <a:p>
            <a:pPr lvl="1"/>
            <a:r>
              <a:rPr lang="en-US" dirty="0" smtClean="0"/>
              <a:t>Availability to virtually everyone makes everyone more connected</a:t>
            </a:r>
          </a:p>
          <a:p>
            <a:pPr lvl="2"/>
            <a:r>
              <a:rPr lang="en-US" dirty="0" smtClean="0"/>
              <a:t>Able to send texts to them</a:t>
            </a:r>
          </a:p>
          <a:p>
            <a:pPr lvl="2"/>
            <a:r>
              <a:rPr lang="en-US" dirty="0" smtClean="0"/>
              <a:t>With </a:t>
            </a:r>
            <a:r>
              <a:rPr lang="en-US" dirty="0" err="1" smtClean="0"/>
              <a:t>smartphones</a:t>
            </a:r>
            <a:r>
              <a:rPr lang="en-US" dirty="0" smtClean="0"/>
              <a:t>, </a:t>
            </a:r>
            <a:r>
              <a:rPr lang="en-US" dirty="0" err="1" smtClean="0"/>
              <a:t>Facebook</a:t>
            </a:r>
            <a:r>
              <a:rPr lang="en-US" dirty="0" smtClean="0"/>
              <a:t> updates go out to all your friends</a:t>
            </a:r>
          </a:p>
          <a:p>
            <a:r>
              <a:rPr lang="en-US" dirty="0" smtClean="0"/>
              <a:t>Less personal relationships</a:t>
            </a:r>
          </a:p>
          <a:p>
            <a:pPr lvl="1"/>
            <a:r>
              <a:rPr lang="en-US" dirty="0" smtClean="0"/>
              <a:t>People spend too much time on </a:t>
            </a:r>
            <a:r>
              <a:rPr lang="en-US" dirty="0" err="1" smtClean="0"/>
              <a:t>cellphone</a:t>
            </a: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Pre-21</a:t>
            </a:r>
            <a:r>
              <a:rPr lang="en-US" baseline="30000" dirty="0" smtClean="0"/>
              <a:t>st</a:t>
            </a:r>
            <a:r>
              <a:rPr lang="en-US" dirty="0" smtClean="0"/>
              <a:t> Century America</a:t>
            </a:r>
            <a:endParaRPr lang="en-US" dirty="0"/>
          </a:p>
        </p:txBody>
      </p:sp>
      <p:sp>
        <p:nvSpPr>
          <p:cNvPr id="3" name="Content Placeholder 2"/>
          <p:cNvSpPr>
            <a:spLocks noGrp="1"/>
          </p:cNvSpPr>
          <p:nvPr>
            <p:ph idx="1"/>
          </p:nvPr>
        </p:nvSpPr>
        <p:spPr/>
        <p:txBody>
          <a:bodyPr/>
          <a:lstStyle/>
          <a:p>
            <a:r>
              <a:rPr lang="en-US" dirty="0" smtClean="0"/>
              <a:t>Development of the automobile</a:t>
            </a:r>
          </a:p>
          <a:p>
            <a:pPr lvl="1"/>
            <a:r>
              <a:rPr lang="en-US" dirty="0" smtClean="0"/>
              <a:t>Led to a more  mobile lifestyle</a:t>
            </a:r>
          </a:p>
          <a:p>
            <a:pPr lvl="1"/>
            <a:r>
              <a:rPr lang="en-US" dirty="0" smtClean="0"/>
              <a:t>Introduced a new way of life</a:t>
            </a:r>
          </a:p>
          <a:p>
            <a:pPr lvl="2"/>
            <a:r>
              <a:rPr lang="en-US" dirty="0" smtClean="0"/>
              <a:t>Living in suburbs, driving to work. Now able to commute to work and live farther away. </a:t>
            </a:r>
          </a:p>
          <a:p>
            <a:pPr lvl="2"/>
            <a:r>
              <a:rPr lang="en-US" dirty="0" smtClean="0"/>
              <a:t>New opportunities for leisure, reaching places became easier</a:t>
            </a:r>
          </a:p>
          <a:p>
            <a:pPr lvl="1"/>
            <a:r>
              <a:rPr lang="en-US" dirty="0" smtClean="0"/>
              <a:t>Started out as a luxury, eventually moved towards a virtual necessity </a:t>
            </a:r>
          </a:p>
          <a:p>
            <a:pPr lvl="1"/>
            <a:endParaRPr lang="en-US" dirty="0" smtClean="0"/>
          </a:p>
          <a:p>
            <a:pPr lv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a:bodyPr>
          <a:lstStyle/>
          <a:p>
            <a:r>
              <a:rPr lang="en-US" dirty="0" smtClean="0"/>
              <a:t>How many </a:t>
            </a:r>
            <a:r>
              <a:rPr lang="en-US" dirty="0" err="1" smtClean="0"/>
              <a:t>cellphone</a:t>
            </a:r>
            <a:r>
              <a:rPr lang="en-US" dirty="0" smtClean="0"/>
              <a:t> subscribers were there in 2009?</a:t>
            </a:r>
          </a:p>
          <a:p>
            <a:r>
              <a:rPr lang="en-US" dirty="0" smtClean="0"/>
              <a:t>What are 2 things that you can do on a </a:t>
            </a:r>
            <a:r>
              <a:rPr lang="en-US" dirty="0" err="1" smtClean="0"/>
              <a:t>cellphone</a:t>
            </a:r>
            <a:r>
              <a:rPr lang="en-US" dirty="0" smtClean="0"/>
              <a:t> today that you couldn’t have done on one in 2003?</a:t>
            </a:r>
          </a:p>
          <a:p>
            <a:r>
              <a:rPr lang="en-US" dirty="0" smtClean="0"/>
              <a:t>In what ways was the development of the car similar to the </a:t>
            </a:r>
            <a:r>
              <a:rPr lang="en-US" dirty="0" err="1" smtClean="0"/>
              <a:t>cellphone</a:t>
            </a:r>
            <a:r>
              <a:rPr lang="en-US" dirty="0" smtClean="0"/>
              <a:t>?</a:t>
            </a:r>
          </a:p>
          <a:p>
            <a:r>
              <a:rPr lang="en-US" dirty="0" smtClean="0"/>
              <a:t>As </a:t>
            </a:r>
            <a:r>
              <a:rPr lang="en-US" dirty="0" err="1" smtClean="0"/>
              <a:t>cellphone</a:t>
            </a:r>
            <a:r>
              <a:rPr lang="en-US" dirty="0" smtClean="0"/>
              <a:t> technology has improved, how have those changes changed society?</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1. Over 250,000,000 subscribers.</a:t>
            </a:r>
          </a:p>
          <a:p>
            <a:r>
              <a:rPr lang="en-US" dirty="0" smtClean="0"/>
              <a:t>2. Can’t download apps, use it to find maps, find restaurants, etc.</a:t>
            </a:r>
          </a:p>
          <a:p>
            <a:r>
              <a:rPr lang="en-US" dirty="0" smtClean="0"/>
              <a:t>3. The car introduced a new way of life as did the </a:t>
            </a:r>
            <a:r>
              <a:rPr lang="en-US" dirty="0" err="1" smtClean="0"/>
              <a:t>cellphone</a:t>
            </a:r>
            <a:r>
              <a:rPr lang="en-US" dirty="0" smtClean="0"/>
              <a:t>. People could go further places and live farther away from work. The </a:t>
            </a:r>
            <a:r>
              <a:rPr lang="en-US" dirty="0" err="1" smtClean="0"/>
              <a:t>cellphone</a:t>
            </a:r>
            <a:r>
              <a:rPr lang="en-US" dirty="0" smtClean="0"/>
              <a:t> made life more mobile for people, not needing a computer for simple tasks. Both also started out as luxuries, but have become something difficult to live without today.</a:t>
            </a:r>
          </a:p>
          <a:p>
            <a:r>
              <a:rPr lang="en-US" dirty="0" smtClean="0"/>
              <a:t>4. </a:t>
            </a:r>
            <a:r>
              <a:rPr lang="en-US" dirty="0" err="1" smtClean="0"/>
              <a:t>Cellphones</a:t>
            </a:r>
            <a:r>
              <a:rPr lang="en-US" dirty="0" smtClean="0"/>
              <a:t> now have more capabilities than before. You don’t need a paper map to figure out how to get somewhere. If you are hungry, you can find places to eat almost instantly. Society is more mobile as well as social, having access to social networks virtually anywhere.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hlinkClick r:id="rId2"/>
              </a:rPr>
              <a:t>http://www.census.gov/compendia/statab/cats/information_communications/telecommunications.html</a:t>
            </a:r>
            <a:endParaRPr lang="en-US" dirty="0" smtClean="0"/>
          </a:p>
          <a:p>
            <a:pPr lvl="1"/>
            <a:r>
              <a:rPr lang="en-US" dirty="0" smtClean="0"/>
              <a:t>Statistics on cell phone subscribers. Shows how cell phones have grown and how many people have it.</a:t>
            </a:r>
          </a:p>
          <a:p>
            <a:r>
              <a:rPr lang="en-US" dirty="0" smtClean="0"/>
              <a:t>Cell phone specifications. Shows the technology available today.</a:t>
            </a:r>
          </a:p>
          <a:p>
            <a:pPr lvl="1"/>
            <a:r>
              <a:rPr lang="en-US" dirty="0" smtClean="0">
                <a:hlinkClick r:id="rId3"/>
              </a:rPr>
              <a:t>http://www.gsmarena.com/samsung_i9100_galaxy_s_ii-3621.php</a:t>
            </a:r>
            <a:endParaRPr lang="en-US" dirty="0" smtClean="0"/>
          </a:p>
          <a:p>
            <a:pPr lvl="1"/>
            <a:r>
              <a:rPr lang="en-US" dirty="0" smtClean="0">
                <a:hlinkClick r:id="rId4"/>
              </a:rPr>
              <a:t>http://www.gsmarena.com/motorola_milestone-3001.php</a:t>
            </a:r>
            <a:endParaRPr lang="en-US" dirty="0" smtClean="0"/>
          </a:p>
          <a:p>
            <a:pPr lvl="1"/>
            <a:r>
              <a:rPr lang="en-US" dirty="0" smtClean="0">
                <a:hlinkClick r:id="rId5"/>
              </a:rPr>
              <a:t>http://www.gsmarena.com/nokia_1100-512.php</a:t>
            </a:r>
            <a:endParaRPr lang="en-US" dirty="0" smtClean="0"/>
          </a:p>
          <a:p>
            <a:r>
              <a:rPr lang="en-US" dirty="0" smtClean="0">
                <a:hlinkClick r:id="rId6"/>
              </a:rPr>
              <a:t>https://market.android.com/</a:t>
            </a:r>
            <a:endParaRPr lang="en-US" dirty="0" smtClean="0"/>
          </a:p>
          <a:p>
            <a:pPr lvl="1"/>
            <a:r>
              <a:rPr lang="en-US" dirty="0" smtClean="0"/>
              <a:t>Android applications. Shows the different kinds of things you can do with apps and </a:t>
            </a:r>
            <a:r>
              <a:rPr lang="en-US" smtClean="0"/>
              <a:t>cell phones.</a:t>
            </a:r>
          </a:p>
          <a:p>
            <a:endParaRPr lang="en-US" dirty="0" smtClean="0"/>
          </a:p>
          <a:p>
            <a:pPr lvl="1"/>
            <a:endParaRPr lang="en-US" dirty="0" smtClean="0"/>
          </a:p>
          <a:p>
            <a:endParaRPr lang="en-US" dirty="0" smtClean="0"/>
          </a:p>
          <a:p>
            <a:pPr lvl="1"/>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Sources</a:t>
            </a:r>
            <a:endParaRPr lang="en-US" dirty="0"/>
          </a:p>
        </p:txBody>
      </p:sp>
      <p:sp>
        <p:nvSpPr>
          <p:cNvPr id="3" name="Content Placeholder 2"/>
          <p:cNvSpPr>
            <a:spLocks noGrp="1"/>
          </p:cNvSpPr>
          <p:nvPr>
            <p:ph idx="1"/>
          </p:nvPr>
        </p:nvSpPr>
        <p:spPr>
          <a:xfrm>
            <a:off x="457200" y="1875566"/>
            <a:ext cx="7945439" cy="4161697"/>
          </a:xfrm>
        </p:spPr>
        <p:txBody>
          <a:bodyPr>
            <a:normAutofit fontScale="62500" lnSpcReduction="20000"/>
          </a:bodyPr>
          <a:lstStyle/>
          <a:p>
            <a:r>
              <a:rPr lang="en-US" dirty="0" smtClean="0"/>
              <a:t>Pictures I used</a:t>
            </a:r>
          </a:p>
          <a:p>
            <a:pPr lvl="1"/>
            <a:r>
              <a:rPr lang="en-US" dirty="0" smtClean="0">
                <a:hlinkClick r:id="rId2"/>
              </a:rPr>
              <a:t>http://www.flickr.com/photos/rickyromero/2672913333/sizes/z/</a:t>
            </a:r>
            <a:endParaRPr lang="en-US" dirty="0" smtClean="0"/>
          </a:p>
          <a:p>
            <a:pPr lvl="1"/>
            <a:r>
              <a:rPr lang="en-US" dirty="0" smtClean="0">
                <a:hlinkClick r:id="rId3"/>
              </a:rPr>
              <a:t>http://www.flickr.com/photos/mister_phede/3562669411/sizes/z/</a:t>
            </a:r>
            <a:endParaRPr lang="en-US" dirty="0" smtClean="0"/>
          </a:p>
          <a:p>
            <a:pPr lvl="1"/>
            <a:r>
              <a:rPr lang="en-US" dirty="0" smtClean="0">
                <a:hlinkClick r:id="rId4"/>
              </a:rPr>
              <a:t>http://www.flickr.com/photos/7635994@N05/4055214390/sizes/m/</a:t>
            </a:r>
            <a:endParaRPr lang="en-US" dirty="0" smtClean="0"/>
          </a:p>
          <a:p>
            <a:pPr lvl="1"/>
            <a:r>
              <a:rPr lang="en-US" dirty="0" smtClean="0">
                <a:hlinkClick r:id="rId5"/>
              </a:rPr>
              <a:t>http://www.flickr.com/photos/taopauly/5225366827/sizes/z/</a:t>
            </a:r>
            <a:endParaRPr lang="en-US" dirty="0" smtClean="0"/>
          </a:p>
          <a:p>
            <a:pPr lvl="1"/>
            <a:r>
              <a:rPr lang="en-US" dirty="0" smtClean="0">
                <a:hlinkClick r:id="rId6"/>
              </a:rPr>
              <a:t>http://www.flickr.com/photos/tastytouring/4339065043/sizes/z/</a:t>
            </a:r>
            <a:endParaRPr lang="en-US" dirty="0" smtClean="0"/>
          </a:p>
          <a:p>
            <a:pPr lvl="1"/>
            <a:r>
              <a:rPr lang="en-US" dirty="0" smtClean="0">
                <a:hlinkClick r:id="rId7"/>
              </a:rPr>
              <a:t>http://phaseoneesa.com/images/Doug%20Photo%204%20Cell%20Tower.jpg</a:t>
            </a:r>
            <a:endParaRPr lang="en-US" dirty="0" smtClean="0"/>
          </a:p>
          <a:p>
            <a:pPr lvl="1"/>
            <a:r>
              <a:rPr lang="en-US" dirty="0" smtClean="0">
                <a:hlinkClick r:id="rId8"/>
              </a:rPr>
              <a:t>http://www.maniacworld.com/snake-game.jpg</a:t>
            </a:r>
            <a:endParaRPr lang="en-US" dirty="0" smtClean="0"/>
          </a:p>
          <a:p>
            <a:pPr lvl="1"/>
            <a:r>
              <a:rPr lang="en-US" dirty="0" smtClean="0">
                <a:hlinkClick r:id="rId9"/>
              </a:rPr>
              <a:t>http://www-bgr-com.vimg.net/wp-content/uploads/2009/10/moto-droid.jpg</a:t>
            </a:r>
            <a:endParaRPr lang="en-US" dirty="0" smtClean="0"/>
          </a:p>
          <a:p>
            <a:pPr lvl="1"/>
            <a:r>
              <a:rPr lang="en-US" dirty="0" smtClean="0">
                <a:hlinkClick r:id="rId10"/>
              </a:rPr>
              <a:t>http://images.fonearena.com/blog/wp-content/uploads/2011/05/original_samsung-galaxy-s-II.jpg</a:t>
            </a:r>
            <a:endParaRPr lang="en-US" dirty="0" smtClean="0"/>
          </a:p>
          <a:p>
            <a:pPr lvl="1"/>
            <a:r>
              <a:rPr lang="en-US" dirty="0" smtClean="0">
                <a:hlinkClick r:id="rId11"/>
              </a:rPr>
              <a:t>http://www.mobiletor.com/images/facebook-application-android.jpg</a:t>
            </a:r>
            <a:endParaRPr lang="en-US" dirty="0" smtClean="0"/>
          </a:p>
          <a:p>
            <a:pPr lvl="1"/>
            <a:r>
              <a:rPr lang="en-US" dirty="0" smtClean="0">
                <a:hlinkClick r:id="rId12"/>
              </a:rPr>
              <a:t>http://www.cellphonesmarket.com/news/wp-content/uploads/2009/08/Deposit-a-Check-with-your-iPhone.jpg</a:t>
            </a:r>
            <a:endParaRPr lang="en-US" dirty="0" smtClean="0"/>
          </a:p>
          <a:p>
            <a:pPr lvl="1"/>
            <a:r>
              <a:rPr lang="en-US" dirty="0" smtClean="0">
                <a:hlinkClick r:id="rId13"/>
              </a:rPr>
              <a:t>http://cache.gawkerassets.com/assets/images/4/2009/10/340x_google-maps-navigation.jpg</a:t>
            </a:r>
            <a:endParaRPr lang="en-US" dirty="0" smtClean="0"/>
          </a:p>
          <a:p>
            <a:pPr lvl="1"/>
            <a:r>
              <a:rPr lang="en-US" dirty="0" smtClean="0">
                <a:hlinkClick r:id="rId14"/>
              </a:rPr>
              <a:t>http://obamapacman.com/wp-content/uploads/2011/01/Fruit-Ninja-HD-iPad-game.jpg</a:t>
            </a:r>
            <a:endParaRPr lang="en-US" dirty="0" smtClean="0"/>
          </a:p>
          <a:p>
            <a:pPr lvl="1"/>
            <a:r>
              <a:rPr lang="en-US" dirty="0" smtClean="0">
                <a:hlinkClick r:id="rId15"/>
              </a:rPr>
              <a:t>http://appchronicles.com/wp-content/uploads/2010/11/AngryBirdsXmas-640.jpg</a:t>
            </a:r>
            <a:endParaRPr lang="en-US" dirty="0" smtClean="0"/>
          </a:p>
          <a:p>
            <a:pPr lvl="1"/>
            <a:r>
              <a:rPr lang="en-US" dirty="0" smtClean="0">
                <a:hlinkClick r:id="rId16"/>
              </a:rPr>
              <a:t>http://www.nataliedee.com/042805/i-hate-talking-on-the-phone.jpg</a:t>
            </a:r>
            <a:endParaRPr lang="en-US" dirty="0" smtClean="0"/>
          </a:p>
          <a:p>
            <a:pPr lvl="1">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“cell phones”?</a:t>
            </a:r>
            <a:endParaRPr lang="en-US" dirty="0"/>
          </a:p>
        </p:txBody>
      </p:sp>
      <p:sp>
        <p:nvSpPr>
          <p:cNvPr id="3" name="Content Placeholder 2"/>
          <p:cNvSpPr>
            <a:spLocks noGrp="1"/>
          </p:cNvSpPr>
          <p:nvPr>
            <p:ph idx="1"/>
          </p:nvPr>
        </p:nvSpPr>
        <p:spPr/>
        <p:txBody>
          <a:bodyPr/>
          <a:lstStyle/>
          <a:p>
            <a:r>
              <a:rPr lang="en-US" dirty="0" smtClean="0"/>
              <a:t>“Telephone with access to a cellular radio system so it can be used over a wide area” </a:t>
            </a:r>
          </a:p>
          <a:p>
            <a:pPr lvl="1"/>
            <a:r>
              <a:rPr lang="en-US" i="1" dirty="0" smtClean="0"/>
              <a:t>New Oxford American Dictionary</a:t>
            </a:r>
          </a:p>
          <a:p>
            <a:endParaRPr lang="en-US" dirty="0"/>
          </a:p>
        </p:txBody>
      </p:sp>
      <p:pic>
        <p:nvPicPr>
          <p:cNvPr id="5122" name="Picture 2"/>
          <p:cNvPicPr>
            <a:picLocks noChangeAspect="1" noChangeArrowheads="1"/>
          </p:cNvPicPr>
          <p:nvPr/>
        </p:nvPicPr>
        <p:blipFill>
          <a:blip r:embed="rId2"/>
          <a:srcRect/>
          <a:stretch>
            <a:fillRect/>
          </a:stretch>
        </p:blipFill>
        <p:spPr bwMode="auto">
          <a:xfrm>
            <a:off x="5089886" y="3335906"/>
            <a:ext cx="2175109" cy="3262841"/>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Demand for cell phones</a:t>
            </a:r>
            <a:endParaRPr lang="en-US" dirty="0"/>
          </a:p>
        </p:txBody>
      </p:sp>
      <p:sp>
        <p:nvSpPr>
          <p:cNvPr id="3" name="Content Placeholder 2"/>
          <p:cNvSpPr>
            <a:spLocks noGrp="1"/>
          </p:cNvSpPr>
          <p:nvPr>
            <p:ph idx="1"/>
          </p:nvPr>
        </p:nvSpPr>
        <p:spPr/>
        <p:txBody>
          <a:bodyPr/>
          <a:lstStyle/>
          <a:p>
            <a:r>
              <a:rPr lang="en-US" dirty="0" smtClean="0"/>
              <a:t>1990 - 5,283,000 subscribers</a:t>
            </a:r>
          </a:p>
          <a:p>
            <a:r>
              <a:rPr lang="en-US" dirty="0" smtClean="0"/>
              <a:t>2000 – 109,478,000 subscribers</a:t>
            </a:r>
          </a:p>
          <a:p>
            <a:r>
              <a:rPr lang="en-US" dirty="0" smtClean="0"/>
              <a:t>2009 – 285,646,000 subscribers</a:t>
            </a:r>
          </a:p>
          <a:p>
            <a:r>
              <a:rPr lang="en-US" dirty="0" smtClean="0"/>
              <a:t>More than doubles every decade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demand?</a:t>
            </a:r>
            <a:endParaRPr lang="en-US" dirty="0"/>
          </a:p>
        </p:txBody>
      </p:sp>
      <p:sp>
        <p:nvSpPr>
          <p:cNvPr id="3" name="Content Placeholder 2"/>
          <p:cNvSpPr>
            <a:spLocks noGrp="1"/>
          </p:cNvSpPr>
          <p:nvPr>
            <p:ph idx="1"/>
          </p:nvPr>
        </p:nvSpPr>
        <p:spPr/>
        <p:txBody>
          <a:bodyPr/>
          <a:lstStyle/>
          <a:p>
            <a:r>
              <a:rPr lang="en-US" dirty="0" smtClean="0"/>
              <a:t>Living in the “digital age”</a:t>
            </a:r>
          </a:p>
          <a:p>
            <a:pPr lvl="1"/>
            <a:r>
              <a:rPr lang="en-US" dirty="0" smtClean="0"/>
              <a:t>Information readily available because of the internet</a:t>
            </a:r>
          </a:p>
          <a:p>
            <a:pPr lvl="1"/>
            <a:r>
              <a:rPr lang="en-US" dirty="0" smtClean="0"/>
              <a:t>People want this information anywhere</a:t>
            </a:r>
          </a:p>
          <a:p>
            <a:pPr lvl="1"/>
            <a:r>
              <a:rPr lang="en-US" dirty="0" smtClean="0"/>
              <a:t>People wanting more convenience in their lives</a:t>
            </a:r>
          </a:p>
          <a:p>
            <a:pPr lvl="2"/>
            <a:r>
              <a:rPr lang="en-US" dirty="0" smtClean="0"/>
              <a:t>Technology always trying to make life more convenient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3851" y="32068"/>
            <a:ext cx="8229600" cy="692785"/>
          </a:xfrm>
        </p:spPr>
        <p:txBody>
          <a:bodyPr>
            <a:normAutofit fontScale="90000"/>
          </a:bodyPr>
          <a:lstStyle/>
          <a:p>
            <a:r>
              <a:rPr lang="en-US" dirty="0" smtClean="0"/>
              <a:t>Decade of cell phone technology</a:t>
            </a:r>
            <a:endParaRPr lang="en-US" dirty="0"/>
          </a:p>
        </p:txBody>
      </p:sp>
      <p:pic>
        <p:nvPicPr>
          <p:cNvPr id="7" name="Content Placeholder 6" descr="4055214390_b4417a8da7.jpg"/>
          <p:cNvPicPr>
            <a:picLocks noGrp="1" noChangeAspect="1"/>
          </p:cNvPicPr>
          <p:nvPr>
            <p:ph idx="1"/>
          </p:nvPr>
        </p:nvPicPr>
        <p:blipFill>
          <a:blip r:embed="rId2"/>
          <a:srcRect l="-111754" r="-111754"/>
          <a:stretch>
            <a:fillRect/>
          </a:stretch>
        </p:blipFill>
        <p:spPr>
          <a:xfrm>
            <a:off x="-2356396" y="3120048"/>
            <a:ext cx="6796753" cy="3737952"/>
          </a:xfrm>
        </p:spPr>
      </p:pic>
      <p:pic>
        <p:nvPicPr>
          <p:cNvPr id="5" name="Picture 4" descr="3562669411_4107778db6_z.jpg"/>
          <p:cNvPicPr>
            <a:picLocks noChangeAspect="1"/>
          </p:cNvPicPr>
          <p:nvPr/>
        </p:nvPicPr>
        <p:blipFill>
          <a:blip r:embed="rId3"/>
          <a:stretch>
            <a:fillRect/>
          </a:stretch>
        </p:blipFill>
        <p:spPr>
          <a:xfrm>
            <a:off x="1040362" y="724853"/>
            <a:ext cx="1861101" cy="2303713"/>
          </a:xfrm>
          <a:prstGeom prst="rect">
            <a:avLst/>
          </a:prstGeom>
        </p:spPr>
      </p:pic>
      <p:pic>
        <p:nvPicPr>
          <p:cNvPr id="6" name="Picture 5" descr="5542472116_7982b2e964.jpg"/>
          <p:cNvPicPr>
            <a:picLocks noChangeAspect="1"/>
          </p:cNvPicPr>
          <p:nvPr/>
        </p:nvPicPr>
        <p:blipFill>
          <a:blip r:embed="rId4"/>
          <a:stretch>
            <a:fillRect/>
          </a:stretch>
        </p:blipFill>
        <p:spPr>
          <a:xfrm>
            <a:off x="4440357" y="724853"/>
            <a:ext cx="3549563" cy="2588079"/>
          </a:xfrm>
          <a:prstGeom prst="rect">
            <a:avLst/>
          </a:prstGeom>
        </p:spPr>
      </p:pic>
      <p:pic>
        <p:nvPicPr>
          <p:cNvPr id="8" name="Picture 7" descr="5225366827_2bc7c558c5_z.jpg"/>
          <p:cNvPicPr>
            <a:picLocks noChangeAspect="1"/>
          </p:cNvPicPr>
          <p:nvPr/>
        </p:nvPicPr>
        <p:blipFill>
          <a:blip r:embed="rId5"/>
          <a:stretch>
            <a:fillRect/>
          </a:stretch>
        </p:blipFill>
        <p:spPr>
          <a:xfrm>
            <a:off x="1964815" y="3144686"/>
            <a:ext cx="4951083" cy="3713314"/>
          </a:xfrm>
          <a:prstGeom prst="rect">
            <a:avLst/>
          </a:prstGeom>
        </p:spPr>
      </p:pic>
      <p:pic>
        <p:nvPicPr>
          <p:cNvPr id="9" name="Picture 8" descr="4339065043_d01186f39e_z.jpg"/>
          <p:cNvPicPr>
            <a:picLocks noChangeAspect="1"/>
          </p:cNvPicPr>
          <p:nvPr/>
        </p:nvPicPr>
        <p:blipFill>
          <a:blip r:embed="rId6"/>
          <a:stretch>
            <a:fillRect/>
          </a:stretch>
        </p:blipFill>
        <p:spPr>
          <a:xfrm>
            <a:off x="2901463" y="724853"/>
            <a:ext cx="1538894" cy="2328351"/>
          </a:xfrm>
          <a:prstGeom prst="rect">
            <a:avLst/>
          </a:prstGeom>
        </p:spPr>
      </p:pic>
      <p:pic>
        <p:nvPicPr>
          <p:cNvPr id="10" name="Picture 9" descr="5358953605_4e71edf7c2_z.jpg"/>
          <p:cNvPicPr>
            <a:picLocks noChangeAspect="1"/>
          </p:cNvPicPr>
          <p:nvPr/>
        </p:nvPicPr>
        <p:blipFill>
          <a:blip r:embed="rId7"/>
          <a:stretch>
            <a:fillRect/>
          </a:stretch>
        </p:blipFill>
        <p:spPr>
          <a:xfrm>
            <a:off x="6429279" y="3120048"/>
            <a:ext cx="2714721" cy="203604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Nokia 1100, 2003</a:t>
            </a:r>
            <a:endParaRPr lang="en-US" dirty="0"/>
          </a:p>
        </p:txBody>
      </p:sp>
      <p:sp>
        <p:nvSpPr>
          <p:cNvPr id="3" name="Content Placeholder 2"/>
          <p:cNvSpPr>
            <a:spLocks noGrp="1"/>
          </p:cNvSpPr>
          <p:nvPr>
            <p:ph idx="1"/>
          </p:nvPr>
        </p:nvSpPr>
        <p:spPr/>
        <p:txBody>
          <a:bodyPr/>
          <a:lstStyle/>
          <a:p>
            <a:r>
              <a:rPr lang="en-US" dirty="0" smtClean="0"/>
              <a:t>Screen – 96 </a:t>
            </a:r>
            <a:r>
              <a:rPr lang="en-US" dirty="0" err="1" smtClean="0"/>
              <a:t>x</a:t>
            </a:r>
            <a:r>
              <a:rPr lang="en-US" dirty="0" smtClean="0"/>
              <a:t> 65 pixels</a:t>
            </a:r>
          </a:p>
          <a:p>
            <a:pPr lvl="1"/>
            <a:r>
              <a:rPr lang="en-US" dirty="0" smtClean="0"/>
              <a:t>Monochrome screen</a:t>
            </a:r>
          </a:p>
          <a:p>
            <a:r>
              <a:rPr lang="en-US" dirty="0" smtClean="0"/>
              <a:t>No internet connection</a:t>
            </a:r>
          </a:p>
          <a:p>
            <a:r>
              <a:rPr lang="en-US" dirty="0" smtClean="0"/>
              <a:t>No camera</a:t>
            </a:r>
          </a:p>
          <a:p>
            <a:r>
              <a:rPr lang="en-US" dirty="0" smtClean="0"/>
              <a:t>Games like snake, simple “application”</a:t>
            </a:r>
          </a:p>
          <a:p>
            <a:endParaRPr lang="en-US" dirty="0"/>
          </a:p>
        </p:txBody>
      </p:sp>
      <p:pic>
        <p:nvPicPr>
          <p:cNvPr id="16386" name="Picture 2"/>
          <p:cNvPicPr>
            <a:picLocks noChangeAspect="1" noChangeArrowheads="1"/>
          </p:cNvPicPr>
          <p:nvPr/>
        </p:nvPicPr>
        <p:blipFill>
          <a:blip r:embed="rId3"/>
          <a:srcRect/>
          <a:stretch>
            <a:fillRect/>
          </a:stretch>
        </p:blipFill>
        <p:spPr bwMode="auto">
          <a:xfrm>
            <a:off x="5350348" y="1417638"/>
            <a:ext cx="2918752" cy="240054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Motorola Droid, 2009</a:t>
            </a:r>
            <a:endParaRPr lang="en-US" dirty="0"/>
          </a:p>
        </p:txBody>
      </p:sp>
      <p:sp>
        <p:nvSpPr>
          <p:cNvPr id="3" name="Content Placeholder 2"/>
          <p:cNvSpPr>
            <a:spLocks noGrp="1"/>
          </p:cNvSpPr>
          <p:nvPr>
            <p:ph idx="1"/>
          </p:nvPr>
        </p:nvSpPr>
        <p:spPr/>
        <p:txBody>
          <a:bodyPr/>
          <a:lstStyle/>
          <a:p>
            <a:r>
              <a:rPr lang="en-US" dirty="0" smtClean="0"/>
              <a:t>Screen – 480 </a:t>
            </a:r>
            <a:r>
              <a:rPr lang="en-US" dirty="0" err="1" smtClean="0"/>
              <a:t>x</a:t>
            </a:r>
            <a:r>
              <a:rPr lang="en-US" dirty="0" smtClean="0"/>
              <a:t> 854 pixels</a:t>
            </a:r>
          </a:p>
          <a:p>
            <a:pPr lvl="1"/>
            <a:r>
              <a:rPr lang="en-US" dirty="0" smtClean="0"/>
              <a:t>Touch screen, 16 million colors</a:t>
            </a:r>
          </a:p>
          <a:p>
            <a:r>
              <a:rPr lang="en-US" dirty="0" smtClean="0"/>
              <a:t>Internet connection </a:t>
            </a:r>
          </a:p>
          <a:p>
            <a:pPr lvl="1"/>
            <a:r>
              <a:rPr lang="en-US" dirty="0" smtClean="0"/>
              <a:t>Able to browse the web	</a:t>
            </a:r>
          </a:p>
          <a:p>
            <a:r>
              <a:rPr lang="en-US" dirty="0" smtClean="0"/>
              <a:t>5 megapixel camera</a:t>
            </a:r>
          </a:p>
          <a:p>
            <a:r>
              <a:rPr lang="en-US" dirty="0" smtClean="0"/>
              <a:t>Thousands of downloadable games and apps</a:t>
            </a:r>
          </a:p>
          <a:p>
            <a:pPr lvl="1"/>
            <a:endParaRPr lang="en-US" dirty="0"/>
          </a:p>
        </p:txBody>
      </p:sp>
      <p:pic>
        <p:nvPicPr>
          <p:cNvPr id="17410" name="Picture 2"/>
          <p:cNvPicPr>
            <a:picLocks noChangeAspect="1" noChangeArrowheads="1"/>
          </p:cNvPicPr>
          <p:nvPr/>
        </p:nvPicPr>
        <p:blipFill>
          <a:blip r:embed="rId3"/>
          <a:srcRect/>
          <a:stretch>
            <a:fillRect/>
          </a:stretch>
        </p:blipFill>
        <p:spPr bwMode="auto">
          <a:xfrm>
            <a:off x="5650952" y="1592031"/>
            <a:ext cx="1909197" cy="3651339"/>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Samsung Galaxy S II, 2011</a:t>
            </a:r>
            <a:endParaRPr lang="en-US" dirty="0"/>
          </a:p>
        </p:txBody>
      </p:sp>
      <p:sp>
        <p:nvSpPr>
          <p:cNvPr id="3" name="Content Placeholder 2"/>
          <p:cNvSpPr>
            <a:spLocks noGrp="1"/>
          </p:cNvSpPr>
          <p:nvPr>
            <p:ph idx="1"/>
          </p:nvPr>
        </p:nvSpPr>
        <p:spPr/>
        <p:txBody>
          <a:bodyPr>
            <a:normAutofit lnSpcReduction="10000"/>
          </a:bodyPr>
          <a:lstStyle/>
          <a:p>
            <a:r>
              <a:rPr lang="en-US" dirty="0" smtClean="0"/>
              <a:t>Screen – 480 </a:t>
            </a:r>
            <a:r>
              <a:rPr lang="en-US" dirty="0" err="1" smtClean="0"/>
              <a:t>x</a:t>
            </a:r>
            <a:r>
              <a:rPr lang="en-US" dirty="0" smtClean="0"/>
              <a:t> 800 pixels</a:t>
            </a:r>
          </a:p>
          <a:p>
            <a:pPr lvl="1"/>
            <a:r>
              <a:rPr lang="en-US" dirty="0" smtClean="0"/>
              <a:t>4.3 inch touch screen, </a:t>
            </a:r>
          </a:p>
          <a:p>
            <a:pPr lvl="1">
              <a:buNone/>
            </a:pPr>
            <a:r>
              <a:rPr lang="en-US" dirty="0" smtClean="0"/>
              <a:t>  Super AMOLED display</a:t>
            </a:r>
          </a:p>
          <a:p>
            <a:pPr lvl="1"/>
            <a:r>
              <a:rPr lang="en-US" dirty="0" smtClean="0"/>
              <a:t>Internet connection</a:t>
            </a:r>
          </a:p>
          <a:p>
            <a:pPr lvl="1"/>
            <a:r>
              <a:rPr lang="en-US" dirty="0" smtClean="0"/>
              <a:t>Dual Core processor</a:t>
            </a:r>
          </a:p>
          <a:p>
            <a:pPr lvl="2"/>
            <a:r>
              <a:rPr lang="en-US" dirty="0" smtClean="0"/>
              <a:t>Like laptops</a:t>
            </a:r>
          </a:p>
          <a:p>
            <a:pPr lvl="1"/>
            <a:r>
              <a:rPr lang="en-US" dirty="0" smtClean="0"/>
              <a:t>1 GB RAM</a:t>
            </a:r>
          </a:p>
          <a:p>
            <a:pPr lvl="1"/>
            <a:r>
              <a:rPr lang="en-US" dirty="0" smtClean="0"/>
              <a:t>Mobile computing </a:t>
            </a:r>
          </a:p>
          <a:p>
            <a:pPr lvl="1">
              <a:buNone/>
            </a:pPr>
            <a:r>
              <a:rPr lang="en-US" dirty="0" smtClean="0"/>
              <a:t>					</a:t>
            </a:r>
          </a:p>
          <a:p>
            <a:pPr lvl="1"/>
            <a:endParaRPr lang="en-US" dirty="0"/>
          </a:p>
        </p:txBody>
      </p:sp>
      <p:pic>
        <p:nvPicPr>
          <p:cNvPr id="20482" name="Picture 2"/>
          <p:cNvPicPr>
            <a:picLocks noChangeAspect="1" noChangeArrowheads="1"/>
          </p:cNvPicPr>
          <p:nvPr/>
        </p:nvPicPr>
        <p:blipFill>
          <a:blip r:embed="rId3"/>
          <a:srcRect/>
          <a:stretch>
            <a:fillRect/>
          </a:stretch>
        </p:blipFill>
        <p:spPr bwMode="auto">
          <a:xfrm>
            <a:off x="4563321" y="2103311"/>
            <a:ext cx="2748986" cy="3665506"/>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cell phones</a:t>
            </a:r>
            <a:endParaRPr lang="en-US" dirty="0"/>
          </a:p>
        </p:txBody>
      </p:sp>
      <p:sp>
        <p:nvSpPr>
          <p:cNvPr id="3" name="Content Placeholder 2"/>
          <p:cNvSpPr>
            <a:spLocks noGrp="1"/>
          </p:cNvSpPr>
          <p:nvPr>
            <p:ph idx="1"/>
          </p:nvPr>
        </p:nvSpPr>
        <p:spPr/>
        <p:txBody>
          <a:bodyPr/>
          <a:lstStyle/>
          <a:p>
            <a:r>
              <a:rPr lang="en-US" dirty="0" smtClean="0"/>
              <a:t>Calling</a:t>
            </a:r>
          </a:p>
          <a:p>
            <a:pPr lvl="1"/>
            <a:r>
              <a:rPr lang="en-US" dirty="0" smtClean="0"/>
              <a:t>Able to talk to people anywhere there is a signal*</a:t>
            </a:r>
          </a:p>
          <a:p>
            <a:r>
              <a:rPr lang="en-US" dirty="0" smtClean="0"/>
              <a:t>Texting</a:t>
            </a:r>
          </a:p>
          <a:p>
            <a:pPr lvl="1"/>
            <a:r>
              <a:rPr lang="en-US" dirty="0" smtClean="0"/>
              <a:t>Send short texts to other people, convenient </a:t>
            </a:r>
          </a:p>
          <a:p>
            <a:r>
              <a:rPr lang="en-US" dirty="0" smtClean="0"/>
              <a:t>Games</a:t>
            </a:r>
          </a:p>
          <a:p>
            <a:pPr lvl="1"/>
            <a:r>
              <a:rPr lang="en-US" dirty="0" smtClean="0"/>
              <a:t>Form of entertainment</a:t>
            </a:r>
          </a:p>
          <a:p>
            <a:pPr>
              <a:buNone/>
            </a:pPr>
            <a:endParaRPr lang="en-US" dirty="0"/>
          </a:p>
        </p:txBody>
      </p:sp>
      <p:pic>
        <p:nvPicPr>
          <p:cNvPr id="21506" name="Picture 2"/>
          <p:cNvPicPr>
            <a:picLocks noChangeAspect="1" noChangeArrowheads="1"/>
          </p:cNvPicPr>
          <p:nvPr/>
        </p:nvPicPr>
        <p:blipFill>
          <a:blip r:embed="rId2"/>
          <a:srcRect/>
          <a:stretch>
            <a:fillRect/>
          </a:stretch>
        </p:blipFill>
        <p:spPr bwMode="auto">
          <a:xfrm>
            <a:off x="4872812" y="3863197"/>
            <a:ext cx="3126488" cy="2693900"/>
          </a:xfrm>
          <a:prstGeom prst="rect">
            <a:avLst/>
          </a:prstGeom>
          <a:noFill/>
          <a:ln w="9525">
            <a:noFill/>
            <a:miter lim="800000"/>
            <a:headEnd/>
            <a:tailEnd/>
          </a:ln>
          <a:effectLst/>
        </p:spPr>
      </p:pic>
      <p:sp>
        <p:nvSpPr>
          <p:cNvPr id="5" name="TextBox 4"/>
          <p:cNvSpPr txBox="1"/>
          <p:nvPr/>
        </p:nvSpPr>
        <p:spPr>
          <a:xfrm>
            <a:off x="3809692" y="6365110"/>
            <a:ext cx="1531188" cy="369332"/>
          </a:xfrm>
          <a:prstGeom prst="rect">
            <a:avLst/>
          </a:prstGeom>
          <a:noFill/>
        </p:spPr>
        <p:txBody>
          <a:bodyPr wrap="none" rtlCol="0">
            <a:spAutoFit/>
          </a:bodyPr>
          <a:lstStyle/>
          <a:p>
            <a:r>
              <a:rPr lang="en-US" dirty="0" smtClean="0"/>
              <a:t>*And no cords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5767</TotalTime>
  <Words>1086</Words>
  <Application>Microsoft Macintosh PowerPoint</Application>
  <PresentationFormat>On-screen Show (4:3)</PresentationFormat>
  <Paragraphs>126</Paragraphs>
  <Slides>18</Slides>
  <Notes>3</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Genesis</vt:lpstr>
      <vt:lpstr>Cell Phones Today</vt:lpstr>
      <vt:lpstr>What are “cell phones”?</vt:lpstr>
      <vt:lpstr>Demand for cell phones</vt:lpstr>
      <vt:lpstr>Why the demand?</vt:lpstr>
      <vt:lpstr>Decade of cell phone technology</vt:lpstr>
      <vt:lpstr>Nokia 1100, 2003</vt:lpstr>
      <vt:lpstr>Motorola Droid, 2009</vt:lpstr>
      <vt:lpstr>Samsung Galaxy S II, 2011</vt:lpstr>
      <vt:lpstr>Uses of cell phones</vt:lpstr>
      <vt:lpstr>More than a phone…</vt:lpstr>
      <vt:lpstr>Apps</vt:lpstr>
      <vt:lpstr>Apps</vt:lpstr>
      <vt:lpstr>Impact on US</vt:lpstr>
      <vt:lpstr>Pre-21st Century America</vt:lpstr>
      <vt:lpstr>Questions!</vt:lpstr>
      <vt:lpstr>Answers!</vt:lpstr>
      <vt:lpstr>Bibliography</vt:lpstr>
      <vt:lpstr>More 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Phones Today</dc:title>
  <dc:creator>Albert Joseph Santillano</dc:creator>
  <cp:lastModifiedBy>Albert Joseph Santillano</cp:lastModifiedBy>
  <cp:revision>8</cp:revision>
  <dcterms:created xsi:type="dcterms:W3CDTF">2011-05-17T16:35:46Z</dcterms:created>
  <dcterms:modified xsi:type="dcterms:W3CDTF">2011-05-17T16:44:29Z</dcterms:modified>
</cp:coreProperties>
</file>