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5" r:id="rId1"/>
  </p:sldMasterIdLst>
  <p:notesMasterIdLst>
    <p:notesMasterId r:id="rId23"/>
  </p:notesMasterIdLst>
  <p:sldIdLst>
    <p:sldId id="256" r:id="rId2"/>
    <p:sldId id="257" r:id="rId3"/>
    <p:sldId id="263" r:id="rId4"/>
    <p:sldId id="264" r:id="rId5"/>
    <p:sldId id="265" r:id="rId6"/>
    <p:sldId id="266" r:id="rId7"/>
    <p:sldId id="267" r:id="rId8"/>
    <p:sldId id="268" r:id="rId9"/>
    <p:sldId id="270" r:id="rId10"/>
    <p:sldId id="271" r:id="rId11"/>
    <p:sldId id="272" r:id="rId12"/>
    <p:sldId id="258" r:id="rId13"/>
    <p:sldId id="259" r:id="rId14"/>
    <p:sldId id="260" r:id="rId15"/>
    <p:sldId id="262" r:id="rId16"/>
    <p:sldId id="273" r:id="rId17"/>
    <p:sldId id="274" r:id="rId18"/>
    <p:sldId id="275" r:id="rId19"/>
    <p:sldId id="276" r:id="rId20"/>
    <p:sldId id="277" r:id="rId21"/>
    <p:sldId id="27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showGuides="1">
      <p:cViewPr varScale="1">
        <p:scale>
          <a:sx n="98" d="100"/>
          <a:sy n="98" d="100"/>
        </p:scale>
        <p:origin x="-62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331D4E-B441-964F-86DC-210A4163E776}" type="datetimeFigureOut">
              <a:rPr lang="en-US" smtClean="0"/>
              <a:pPr/>
              <a:t>5/17/11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C533CE-BEC0-8746-8285-9C55B8EBC89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C533CE-BEC0-8746-8285-9C55B8EBC894}"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ADDECF8-3CE6-474A-B13F-0E32DC40E8C0}" type="datetimeFigureOut">
              <a:rPr lang="en-US" smtClean="0"/>
              <a:pPr/>
              <a:t>5/17/11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2C8B1F0-AD7C-B843-9C61-F58177EDE422}"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ADDECF8-3CE6-474A-B13F-0E32DC40E8C0}"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8B1F0-AD7C-B843-9C61-F58177EDE422}"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ADDECF8-3CE6-474A-B13F-0E32DC40E8C0}" type="datetimeFigureOut">
              <a:rPr lang="en-US" smtClean="0"/>
              <a:pPr/>
              <a:t>5/17/11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2C8B1F0-AD7C-B843-9C61-F58177EDE4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ADDECF8-3CE6-474A-B13F-0E32DC40E8C0}"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8B1F0-AD7C-B843-9C61-F58177EDE422}"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ADDECF8-3CE6-474A-B13F-0E32DC40E8C0}" type="datetimeFigureOut">
              <a:rPr lang="en-US" smtClean="0"/>
              <a:pPr/>
              <a:t>5/17/11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C8B1F0-AD7C-B843-9C61-F58177EDE422}"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ADDECF8-3CE6-474A-B13F-0E32DC40E8C0}" type="datetimeFigureOut">
              <a:rPr lang="en-US" smtClean="0"/>
              <a:pPr/>
              <a:t>5/17/11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DDECF8-3CE6-474A-B13F-0E32DC40E8C0}" type="datetimeFigureOut">
              <a:rPr lang="en-US" smtClean="0"/>
              <a:pPr/>
              <a:t>5/17/11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C8B1F0-AD7C-B843-9C61-F58177EDE4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ADDECF8-3CE6-474A-B13F-0E32DC40E8C0}"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8B1F0-AD7C-B843-9C61-F58177EDE422}"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ADDECF8-3CE6-474A-B13F-0E32DC40E8C0}" type="datetimeFigureOut">
              <a:rPr lang="en-US" smtClean="0"/>
              <a:pPr/>
              <a:t>5/17/11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2C8B1F0-AD7C-B843-9C61-F58177EDE422}"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ADDECF8-3CE6-474A-B13F-0E32DC40E8C0}" type="datetimeFigureOut">
              <a:rPr lang="en-US" smtClean="0"/>
              <a:pPr/>
              <a:t>5/17/11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2C8B1F0-AD7C-B843-9C61-F58177EDE4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time.com/time/interactive/0,31813,2029221,00.html" TargetMode="External"/><Relationship Id="rId3"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jpeg"/><Relationship Id="rId3" Type="http://schemas.openxmlformats.org/officeDocument/2006/relationships/hyperlink" Target="http://www.mitpressjournals.org/doi/pdf/10.1162/dmal.9780262693646.089"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library.cqpress.com/cqresearcher/document.php?id=cqresrre2006111000&amp;type=hitlist&amp;num=0"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image" Target="../media/image2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ime.com/time/interactive/0,31813,2029221,00.html" TargetMode="External"/><Relationship Id="rId3" Type="http://schemas.openxmlformats.org/officeDocument/2006/relationships/hyperlink" Target="http://library.cqpress.com/cqresearcher/document.php?id=cqresrre2006111000&amp;type=hitlist&amp;num=0"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manufacturer.com/company/i5471790-pt.calculate.html" TargetMode="External"/><Relationship Id="rId4" Type="http://schemas.openxmlformats.org/officeDocument/2006/relationships/hyperlink" Target="http://www.mitpressjournals.org/doi/pdf/10.1162/dmal.9780262693646.089" TargetMode="External"/><Relationship Id="rId5" Type="http://schemas.openxmlformats.org/officeDocument/2006/relationships/hyperlink" Target="http://www.helium.com/items/388566-the-impact-of-video-games-on-society" TargetMode="External"/><Relationship Id="rId1" Type="http://schemas.openxmlformats.org/officeDocument/2006/relationships/slideLayout" Target="../slideLayouts/slideLayout2.xml"/><Relationship Id="rId2" Type="http://schemas.openxmlformats.org/officeDocument/2006/relationships/hyperlink" Target="http://www.smh.com.au/news/national/move-baby-move/2006/04/14/1144521509530.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 Id="rId3"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gif"/><Relationship Id="rId3"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eg"/><Relationship Id="rId3"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merican Typewriter"/>
                <a:cs typeface="American Typewriter"/>
              </a:rPr>
              <a:t>By: Melissa Palanca </a:t>
            </a:r>
          </a:p>
          <a:p>
            <a:r>
              <a:rPr lang="en-US" dirty="0" smtClean="0">
                <a:latin typeface="American Typewriter"/>
                <a:cs typeface="American Typewriter"/>
              </a:rPr>
              <a:t> Period 4 APUSH </a:t>
            </a:r>
            <a:endParaRPr lang="en-US" dirty="0">
              <a:latin typeface="American Typewriter"/>
              <a:cs typeface="American Typewriter"/>
            </a:endParaRPr>
          </a:p>
        </p:txBody>
      </p:sp>
      <p:sp>
        <p:nvSpPr>
          <p:cNvPr id="2" name="Title 1"/>
          <p:cNvSpPr>
            <a:spLocks noGrp="1"/>
          </p:cNvSpPr>
          <p:nvPr>
            <p:ph type="ctrTitle"/>
          </p:nvPr>
        </p:nvSpPr>
        <p:spPr/>
        <p:txBody>
          <a:bodyPr>
            <a:noAutofit/>
          </a:bodyPr>
          <a:lstStyle/>
          <a:p>
            <a:r>
              <a:rPr lang="en-US" sz="6200" dirty="0" smtClean="0">
                <a:latin typeface="American Typewriter"/>
                <a:ea typeface="ヒラギノ角ゴ Pro W3"/>
                <a:cs typeface="American Typewriter"/>
              </a:rPr>
              <a:t>Video Game Consoles </a:t>
            </a:r>
            <a:endParaRPr lang="en-US" sz="6200" dirty="0">
              <a:latin typeface="American Typewriter"/>
              <a:ea typeface="ヒラギノ角ゴ Pro W3"/>
              <a:cs typeface="American Typewriter"/>
            </a:endParaRPr>
          </a:p>
        </p:txBody>
      </p:sp>
      <p:pic>
        <p:nvPicPr>
          <p:cNvPr id="4" name="Picture 3" descr="video-game.jpg"/>
          <p:cNvPicPr>
            <a:picLocks noChangeAspect="1"/>
          </p:cNvPicPr>
          <p:nvPr/>
        </p:nvPicPr>
        <p:blipFill>
          <a:blip r:embed="rId2"/>
          <a:stretch>
            <a:fillRect/>
          </a:stretch>
        </p:blipFill>
        <p:spPr>
          <a:xfrm>
            <a:off x="928914" y="4162270"/>
            <a:ext cx="3409683" cy="2393250"/>
          </a:xfrm>
          <a:prstGeom prst="rect">
            <a:avLst/>
          </a:prstGeom>
        </p:spPr>
      </p:pic>
      <p:pic>
        <p:nvPicPr>
          <p:cNvPr id="5" name="Picture 4" descr="kids.playing.video.games.jpeg"/>
          <p:cNvPicPr>
            <a:picLocks noChangeAspect="1"/>
          </p:cNvPicPr>
          <p:nvPr/>
        </p:nvPicPr>
        <p:blipFill>
          <a:blip r:embed="rId3"/>
          <a:stretch>
            <a:fillRect/>
          </a:stretch>
        </p:blipFill>
        <p:spPr>
          <a:xfrm>
            <a:off x="4789715" y="4162269"/>
            <a:ext cx="3897085" cy="243627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2005</a:t>
            </a:r>
          </a:p>
          <a:p>
            <a:pPr lvl="1"/>
            <a:r>
              <a:rPr lang="en-US" dirty="0" smtClean="0"/>
              <a:t>Xbox 360  </a:t>
            </a:r>
          </a:p>
          <a:p>
            <a:pPr lvl="1"/>
            <a:r>
              <a:rPr lang="en-US" dirty="0" smtClean="0"/>
              <a:t>Microsoft Entertainments</a:t>
            </a:r>
          </a:p>
          <a:p>
            <a:pPr lvl="1"/>
            <a:endParaRPr lang="en-US" dirty="0" smtClean="0"/>
          </a:p>
          <a:p>
            <a:pPr lvl="1"/>
            <a:endParaRPr lang="en-US" dirty="0" smtClean="0"/>
          </a:p>
          <a:p>
            <a:pPr lvl="1"/>
            <a:endParaRPr lang="en-US" dirty="0" smtClean="0"/>
          </a:p>
          <a:p>
            <a:pPr lvl="1"/>
            <a:endParaRPr lang="en-US" dirty="0" smtClean="0"/>
          </a:p>
          <a:p>
            <a:r>
              <a:rPr lang="en-US" dirty="0" smtClean="0"/>
              <a:t>2006 </a:t>
            </a:r>
          </a:p>
          <a:p>
            <a:pPr lvl="1"/>
            <a:r>
              <a:rPr lang="en-US" dirty="0" err="1" smtClean="0"/>
              <a:t>Wii</a:t>
            </a:r>
            <a:r>
              <a:rPr lang="en-US" dirty="0" smtClean="0"/>
              <a:t> </a:t>
            </a:r>
          </a:p>
          <a:p>
            <a:pPr lvl="1"/>
            <a:r>
              <a:rPr lang="en-US" dirty="0" smtClean="0"/>
              <a:t>Nintendo</a:t>
            </a:r>
            <a:r>
              <a:rPr lang="en-US" dirty="0" smtClean="0"/>
              <a:t> Company </a:t>
            </a:r>
          </a:p>
          <a:p>
            <a:pPr lvl="1"/>
            <a:endParaRPr lang="en-US" dirty="0" smtClean="0"/>
          </a:p>
          <a:p>
            <a:pPr lvl="1"/>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pic>
        <p:nvPicPr>
          <p:cNvPr id="5" name="Content Placeholder 4" descr="250 GB slim model and new-style controller.png"/>
          <p:cNvPicPr>
            <a:picLocks noGrp="1" noChangeAspect="1"/>
          </p:cNvPicPr>
          <p:nvPr>
            <p:ph sz="quarter" idx="2"/>
          </p:nvPr>
        </p:nvPicPr>
        <p:blipFill>
          <a:blip r:embed="rId2"/>
          <a:srcRect t="-5423" b="-5423"/>
          <a:stretch>
            <a:fillRect/>
          </a:stretch>
        </p:blipFill>
        <p:spPr>
          <a:xfrm>
            <a:off x="4663440" y="452632"/>
            <a:ext cx="3749040" cy="2976368"/>
          </a:xfrm>
        </p:spPr>
      </p:pic>
      <p:pic>
        <p:nvPicPr>
          <p:cNvPr id="6" name="Picture 5" descr="Wii with Wii Remote.png"/>
          <p:cNvPicPr>
            <a:picLocks noChangeAspect="1"/>
          </p:cNvPicPr>
          <p:nvPr/>
        </p:nvPicPr>
        <p:blipFill>
          <a:blip r:embed="rId3"/>
          <a:stretch>
            <a:fillRect/>
          </a:stretch>
        </p:blipFill>
        <p:spPr>
          <a:xfrm>
            <a:off x="5110480" y="3429000"/>
            <a:ext cx="3302000" cy="294420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lnSpcReduction="10000"/>
          </a:bodyPr>
          <a:lstStyle/>
          <a:p>
            <a:r>
              <a:rPr lang="en-US" dirty="0" smtClean="0"/>
              <a:t>2006 </a:t>
            </a:r>
          </a:p>
          <a:p>
            <a:pPr lvl="1"/>
            <a:r>
              <a:rPr lang="en-US" dirty="0" smtClean="0"/>
              <a:t>PS3</a:t>
            </a:r>
          </a:p>
          <a:p>
            <a:pPr lvl="1"/>
            <a:r>
              <a:rPr lang="en-US" dirty="0" smtClean="0"/>
              <a:t>Sony Computer Entertainment</a:t>
            </a:r>
            <a:r>
              <a:rPr lang="en-US" dirty="0" smtClean="0"/>
              <a:t> </a:t>
            </a:r>
          </a:p>
          <a:p>
            <a:pPr lvl="1"/>
            <a:endParaRPr lang="en-US" dirty="0" smtClean="0"/>
          </a:p>
          <a:p>
            <a:pPr lvl="1"/>
            <a:endParaRPr lang="en-US" dirty="0" smtClean="0"/>
          </a:p>
          <a:p>
            <a:pPr lvl="1"/>
            <a:endParaRPr lang="en-US" dirty="0" smtClean="0"/>
          </a:p>
          <a:p>
            <a:pPr lvl="1"/>
            <a:endParaRPr lang="en-US" dirty="0" smtClean="0"/>
          </a:p>
          <a:p>
            <a:r>
              <a:rPr lang="en-US" u="sng" dirty="0" smtClean="0">
                <a:hlinkClick r:id="rId2"/>
              </a:rPr>
              <a:t>http://www.time.com/time/interactive/0,31813,2029221,00.html</a:t>
            </a:r>
            <a:endParaRPr lang="en-US" dirty="0" smtClean="0"/>
          </a:p>
          <a:p>
            <a:pPr lvl="1"/>
            <a:endParaRPr lang="en-US" dirty="0" smtClean="0"/>
          </a:p>
          <a:p>
            <a:pPr lvl="1">
              <a:buNone/>
            </a:pPr>
            <a:endParaRPr lang="en-US" dirty="0" smtClean="0"/>
          </a:p>
          <a:p>
            <a:pPr lvl="1">
              <a:buNone/>
            </a:pPr>
            <a:endParaRPr lang="en-US" dirty="0" smtClean="0"/>
          </a:p>
          <a:p>
            <a:pPr lvl="1">
              <a:buNone/>
            </a:pPr>
            <a:endParaRPr lang="en-US" dirty="0" smtClean="0"/>
          </a:p>
          <a:p>
            <a:pPr lvl="1">
              <a:buNone/>
            </a:pPr>
            <a:endParaRPr lang="en-US" dirty="0"/>
          </a:p>
        </p:txBody>
      </p:sp>
      <p:pic>
        <p:nvPicPr>
          <p:cNvPr id="5" name="Content Placeholder 4" descr="Original model, DualShock 3 controller and Slim model.png"/>
          <p:cNvPicPr>
            <a:picLocks noGrp="1" noChangeAspect="1"/>
          </p:cNvPicPr>
          <p:nvPr>
            <p:ph sz="quarter" idx="2"/>
          </p:nvPr>
        </p:nvPicPr>
        <p:blipFill>
          <a:blip r:embed="rId3"/>
          <a:srcRect t="-16848" b="-16848"/>
          <a:stretch>
            <a:fillRect/>
          </a:stretch>
        </p:blipFill>
        <p:spPr>
          <a:xfrm>
            <a:off x="4933950" y="274638"/>
            <a:ext cx="3749040" cy="3739801"/>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400" dirty="0" smtClean="0">
                <a:latin typeface="American Typewriter"/>
                <a:cs typeface="American Typewriter"/>
              </a:rPr>
              <a:t>Causes: </a:t>
            </a:r>
            <a:endParaRPr lang="en-US" sz="6400" dirty="0">
              <a:latin typeface="American Typewriter"/>
              <a:cs typeface="American Typewriter"/>
            </a:endParaRPr>
          </a:p>
        </p:txBody>
      </p:sp>
      <p:pic>
        <p:nvPicPr>
          <p:cNvPr id="6" name="Content Placeholder 5" descr="rhb3a.jpeg"/>
          <p:cNvPicPr>
            <a:picLocks noGrp="1" noChangeAspect="1"/>
          </p:cNvPicPr>
          <p:nvPr>
            <p:ph sz="quarter" idx="1"/>
          </p:nvPr>
        </p:nvPicPr>
        <p:blipFill>
          <a:blip r:embed="rId2"/>
          <a:srcRect l="-8230" r="-8230"/>
          <a:stretch>
            <a:fillRect/>
          </a:stretch>
        </p:blipFill>
        <p:spPr/>
      </p:pic>
      <p:sp>
        <p:nvSpPr>
          <p:cNvPr id="5" name="Content Placeholder 4"/>
          <p:cNvSpPr>
            <a:spLocks noGrp="1"/>
          </p:cNvSpPr>
          <p:nvPr>
            <p:ph sz="quarter" idx="2"/>
          </p:nvPr>
        </p:nvSpPr>
        <p:spPr/>
        <p:txBody>
          <a:bodyPr>
            <a:normAutofit fontScale="77500" lnSpcReduction="20000"/>
          </a:bodyPr>
          <a:lstStyle/>
          <a:p>
            <a:r>
              <a:rPr lang="en-US" dirty="0" smtClean="0"/>
              <a:t>Ralph Baer “Father of  Video Games”.</a:t>
            </a:r>
          </a:p>
          <a:p>
            <a:r>
              <a:rPr lang="en-US" dirty="0" smtClean="0"/>
              <a:t>Worked for a company called Magnavox.</a:t>
            </a:r>
          </a:p>
          <a:p>
            <a:r>
              <a:rPr lang="en-US" dirty="0" smtClean="0"/>
              <a:t>Given an assignment to build a better television set.</a:t>
            </a:r>
          </a:p>
          <a:p>
            <a:pPr lvl="1"/>
            <a:r>
              <a:rPr lang="en-US" dirty="0" smtClean="0"/>
              <a:t>Went beyond and incorporated some kind of game into it. </a:t>
            </a:r>
          </a:p>
          <a:p>
            <a:r>
              <a:rPr lang="en-US" dirty="0" smtClean="0"/>
              <a:t>Competition with other countries to have a better television. </a:t>
            </a:r>
          </a:p>
          <a:p>
            <a:r>
              <a:rPr lang="en-US" dirty="0" smtClean="0"/>
              <a:t>To gain more money and popularity in their company. </a:t>
            </a:r>
            <a:r>
              <a:rPr lang="en-US" dirty="0" smtClean="0"/>
              <a:t> </a:t>
            </a:r>
            <a:endParaRPr lang="en-US" smtClean="0"/>
          </a:p>
          <a:p>
            <a:pPr>
              <a:buNone/>
            </a:pPr>
            <a:endParaRPr lang="en-US" smtClean="0"/>
          </a:p>
          <a:p>
            <a:r>
              <a:rPr lang="en-US" u="sng" dirty="0" smtClean="0">
                <a:hlinkClick r:id="rId3"/>
              </a:rPr>
              <a:t>http://www.mitpressjournals.org/doi/pdf/10.1162/dmal.</a:t>
            </a:r>
            <a:r>
              <a:rPr lang="en-US" u="sng" dirty="0" smtClean="0">
                <a:hlinkClick r:id="rId3"/>
              </a:rPr>
              <a:t>9780262693646.089</a:t>
            </a: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500" dirty="0" smtClean="0">
                <a:latin typeface="American Typewriter"/>
                <a:cs typeface="American Typewriter"/>
              </a:rPr>
              <a:t>Impacts on the U.S: </a:t>
            </a:r>
            <a:endParaRPr lang="en-US" sz="6500" dirty="0">
              <a:latin typeface="American Typewriter"/>
              <a:cs typeface="American Typewriter"/>
            </a:endParaRPr>
          </a:p>
        </p:txBody>
      </p:sp>
      <p:sp>
        <p:nvSpPr>
          <p:cNvPr id="3" name="Content Placeholder 2"/>
          <p:cNvSpPr>
            <a:spLocks noGrp="1"/>
          </p:cNvSpPr>
          <p:nvPr>
            <p:ph sz="quarter" idx="1"/>
          </p:nvPr>
        </p:nvSpPr>
        <p:spPr/>
        <p:txBody>
          <a:bodyPr>
            <a:normAutofit fontScale="92500" lnSpcReduction="20000"/>
          </a:bodyPr>
          <a:lstStyle/>
          <a:p>
            <a:r>
              <a:rPr lang="en-US" dirty="0" smtClean="0"/>
              <a:t>At least three-quarters of the American youth population have video game consoles at home. </a:t>
            </a:r>
          </a:p>
          <a:p>
            <a:r>
              <a:rPr lang="en-US" dirty="0" smtClean="0"/>
              <a:t>Video game consoles/video games make kids socially isolated from people.</a:t>
            </a:r>
          </a:p>
          <a:p>
            <a:pPr lvl="1"/>
            <a:r>
              <a:rPr lang="en-US" dirty="0" smtClean="0"/>
              <a:t>Less experience in working with people and less creativity. </a:t>
            </a:r>
          </a:p>
          <a:p>
            <a:r>
              <a:rPr lang="en-US" dirty="0" smtClean="0"/>
              <a:t>Violent behavior from these video games. </a:t>
            </a:r>
          </a:p>
          <a:p>
            <a:r>
              <a:rPr lang="en-US" dirty="0" smtClean="0"/>
              <a:t>The need for having the latest technology.</a:t>
            </a:r>
            <a:r>
              <a:rPr lang="en-US" dirty="0" smtClean="0"/>
              <a:t> </a:t>
            </a:r>
          </a:p>
          <a:p>
            <a:pPr lvl="1"/>
            <a:r>
              <a:rPr lang="en-US" dirty="0" smtClean="0"/>
              <a:t>In the last 10 years video game consoles/games sales have tripled. </a:t>
            </a:r>
          </a:p>
          <a:p>
            <a:pPr lvl="1"/>
            <a:r>
              <a:rPr lang="en-US" dirty="0" smtClean="0"/>
              <a:t>The increasing need for teenagers to have these latest improved consoles. </a:t>
            </a:r>
            <a:r>
              <a:rPr lang="en-US" dirty="0" smtClean="0"/>
              <a:t> </a:t>
            </a:r>
          </a:p>
          <a:p>
            <a:pPr lvl="1">
              <a:buNone/>
            </a:pPr>
            <a:endParaRPr lang="en-US" dirty="0" smtClean="0"/>
          </a:p>
          <a:p>
            <a:pPr lvl="1">
              <a:buNone/>
            </a:pPr>
            <a:endParaRPr lang="en-US" dirty="0" smtClean="0"/>
          </a:p>
          <a:p>
            <a:pPr marL="274320" lvl="1" indent="-274320">
              <a:spcBef>
                <a:spcPts val="580"/>
              </a:spcBef>
              <a:buClr>
                <a:schemeClr val="accent1"/>
              </a:buClr>
            </a:pPr>
            <a:r>
              <a:rPr lang="en-US" u="sng" dirty="0" smtClean="0">
                <a:hlinkClick r:id="rId3"/>
              </a:rPr>
              <a:t>http://library.cqpress.com/cqresearcher/document.php?id=cqresrre2006111000&amp;type=hitlist&amp;num=0</a:t>
            </a:r>
            <a:endParaRPr lang="en-US" u="sng" dirty="0" smtClean="0"/>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300" dirty="0" smtClean="0">
                <a:latin typeface="American Typewriter"/>
                <a:cs typeface="American Typewriter"/>
              </a:rPr>
              <a:t>Relation to pre-21</a:t>
            </a:r>
            <a:r>
              <a:rPr lang="en-US" sz="3300" baseline="30000" dirty="0" smtClean="0">
                <a:latin typeface="American Typewriter"/>
                <a:cs typeface="American Typewriter"/>
              </a:rPr>
              <a:t>st</a:t>
            </a:r>
            <a:r>
              <a:rPr lang="en-US" sz="3300" dirty="0" smtClean="0">
                <a:latin typeface="American Typewriter"/>
                <a:cs typeface="American Typewriter"/>
              </a:rPr>
              <a:t> century America: </a:t>
            </a:r>
            <a:endParaRPr lang="en-US" sz="3300" dirty="0">
              <a:latin typeface="American Typewriter"/>
              <a:cs typeface="American Typewriter"/>
            </a:endParaRPr>
          </a:p>
        </p:txBody>
      </p:sp>
      <p:sp>
        <p:nvSpPr>
          <p:cNvPr id="3" name="Content Placeholder 2"/>
          <p:cNvSpPr>
            <a:spLocks noGrp="1"/>
          </p:cNvSpPr>
          <p:nvPr>
            <p:ph sz="quarter" idx="1"/>
          </p:nvPr>
        </p:nvSpPr>
        <p:spPr/>
        <p:txBody>
          <a:bodyPr/>
          <a:lstStyle/>
          <a:p>
            <a:r>
              <a:rPr lang="en-US" dirty="0" smtClean="0"/>
              <a:t>The development of technology and entertainment. </a:t>
            </a:r>
          </a:p>
          <a:p>
            <a:r>
              <a:rPr lang="en-US" dirty="0" smtClean="0"/>
              <a:t>Development of a source of entertainment: </a:t>
            </a:r>
          </a:p>
          <a:p>
            <a:pPr lvl="1"/>
            <a:r>
              <a:rPr lang="en-US" dirty="0" smtClean="0"/>
              <a:t>Americans entertainment at first was movies. </a:t>
            </a:r>
          </a:p>
          <a:p>
            <a:pPr lvl="1"/>
            <a:r>
              <a:rPr lang="en-US" dirty="0" smtClean="0"/>
              <a:t>The outdoor and interactive games.</a:t>
            </a:r>
          </a:p>
          <a:p>
            <a:pPr lvl="1"/>
            <a:r>
              <a:rPr lang="en-US" dirty="0" smtClean="0"/>
              <a:t>Home televisions had been another source of entertainment. </a:t>
            </a:r>
          </a:p>
          <a:p>
            <a:pPr lvl="1"/>
            <a:endParaRPr lang="en-US" dirty="0" smtClean="0"/>
          </a:p>
          <a:p>
            <a:pPr lvl="1"/>
            <a:endParaRPr lang="en-US" dirty="0" smtClean="0"/>
          </a:p>
          <a:p>
            <a:endParaRPr lang="en-US" dirty="0" smtClean="0"/>
          </a:p>
        </p:txBody>
      </p:sp>
      <p:pic>
        <p:nvPicPr>
          <p:cNvPr id="4" name="Picture 3" descr="TV.jpeg"/>
          <p:cNvPicPr>
            <a:picLocks noChangeAspect="1"/>
          </p:cNvPicPr>
          <p:nvPr/>
        </p:nvPicPr>
        <p:blipFill>
          <a:blip r:embed="rId2"/>
          <a:stretch>
            <a:fillRect/>
          </a:stretch>
        </p:blipFill>
        <p:spPr>
          <a:xfrm>
            <a:off x="914400" y="3677822"/>
            <a:ext cx="3657600" cy="2763106"/>
          </a:xfrm>
          <a:prstGeom prst="rect">
            <a:avLst/>
          </a:prstGeom>
        </p:spPr>
      </p:pic>
      <p:pic>
        <p:nvPicPr>
          <p:cNvPr id="5" name="Picture 4" descr="5051NN_POV_AS_fpo_370x270_Outdoor_party_games_kids.jpeg"/>
          <p:cNvPicPr>
            <a:picLocks noChangeAspect="1"/>
          </p:cNvPicPr>
          <p:nvPr/>
        </p:nvPicPr>
        <p:blipFill>
          <a:blip r:embed="rId3"/>
          <a:stretch>
            <a:fillRect/>
          </a:stretch>
        </p:blipFill>
        <p:spPr>
          <a:xfrm>
            <a:off x="4740275" y="3677822"/>
            <a:ext cx="3946525" cy="276310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2" name="Title 1"/>
          <p:cNvSpPr>
            <a:spLocks noGrp="1"/>
          </p:cNvSpPr>
          <p:nvPr>
            <p:ph type="ctrTitle"/>
          </p:nvPr>
        </p:nvSpPr>
        <p:spPr/>
        <p:txBody>
          <a:bodyPr>
            <a:noAutofit/>
          </a:bodyPr>
          <a:lstStyle/>
          <a:p>
            <a:pPr algn="ctr"/>
            <a:r>
              <a:rPr lang="en-US" sz="5400" dirty="0" smtClean="0">
                <a:latin typeface="American Typewriter"/>
                <a:cs typeface="American Typewriter"/>
              </a:rPr>
              <a:t>4 developed questions: </a:t>
            </a:r>
            <a:endParaRPr lang="en-US" sz="54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Subtitle 12"/>
          <p:cNvSpPr>
            <a:spLocks noGrp="1"/>
          </p:cNvSpPr>
          <p:nvPr>
            <p:ph type="subTitle" idx="1"/>
          </p:nvPr>
        </p:nvSpPr>
        <p:spPr/>
        <p:txBody>
          <a:bodyPr/>
          <a:lstStyle/>
          <a:p>
            <a:r>
              <a:rPr lang="en-US" dirty="0" smtClean="0"/>
              <a:t>Answer: Microsoft, Nintendo, and Sony. </a:t>
            </a:r>
            <a:endParaRPr lang="en-US" dirty="0"/>
          </a:p>
        </p:txBody>
      </p:sp>
      <p:sp>
        <p:nvSpPr>
          <p:cNvPr id="2" name="Title 1"/>
          <p:cNvSpPr>
            <a:spLocks noGrp="1"/>
          </p:cNvSpPr>
          <p:nvPr>
            <p:ph type="ctrTitle"/>
          </p:nvPr>
        </p:nvSpPr>
        <p:spPr/>
        <p:txBody>
          <a:bodyPr>
            <a:normAutofit fontScale="90000"/>
          </a:bodyPr>
          <a:lstStyle/>
          <a:p>
            <a:r>
              <a:rPr lang="en-US" dirty="0" smtClean="0">
                <a:latin typeface="American Typewriter"/>
                <a:cs typeface="American Typewriter"/>
              </a:rPr>
              <a:t>What are the top three companies that </a:t>
            </a:r>
            <a:r>
              <a:rPr lang="en-US" dirty="0" smtClean="0">
                <a:latin typeface="American Typewriter"/>
                <a:cs typeface="American Typewriter"/>
              </a:rPr>
              <a:t>create </a:t>
            </a:r>
            <a:r>
              <a:rPr lang="en-US" dirty="0" smtClean="0">
                <a:latin typeface="American Typewriter"/>
                <a:cs typeface="American Typewriter"/>
              </a:rPr>
              <a:t>video game consoles?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Answer: Ralph Baer.</a:t>
            </a:r>
            <a:endParaRPr lang="en-US" dirty="0"/>
          </a:p>
        </p:txBody>
      </p:sp>
      <p:sp>
        <p:nvSpPr>
          <p:cNvPr id="4" name="Title 3"/>
          <p:cNvSpPr>
            <a:spLocks noGrp="1"/>
          </p:cNvSpPr>
          <p:nvPr>
            <p:ph type="ctrTitle"/>
          </p:nvPr>
        </p:nvSpPr>
        <p:spPr/>
        <p:txBody>
          <a:bodyPr>
            <a:normAutofit/>
          </a:bodyPr>
          <a:lstStyle/>
          <a:p>
            <a:r>
              <a:rPr lang="en-US" sz="3400" dirty="0" smtClean="0">
                <a:latin typeface="American Typewriter"/>
                <a:cs typeface="American Typewriter"/>
              </a:rPr>
              <a:t>Who is the “Father of Video Games”?</a:t>
            </a:r>
            <a:endParaRPr lang="en-US" sz="3400"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2677886"/>
          </a:xfrm>
        </p:spPr>
        <p:txBody>
          <a:bodyPr>
            <a:normAutofit/>
          </a:bodyPr>
          <a:lstStyle/>
          <a:p>
            <a:r>
              <a:rPr lang="en-US" dirty="0" smtClean="0"/>
              <a:t>Answer: The development of video game consoles has affected the need for buying them amongst the youth because consoles have become more compact and portable which results in teenagers buying them to be able to use them anywhere and everywhere. </a:t>
            </a:r>
            <a:endParaRPr lang="en-US" dirty="0"/>
          </a:p>
        </p:txBody>
      </p:sp>
      <p:sp>
        <p:nvSpPr>
          <p:cNvPr id="4" name="Title 3"/>
          <p:cNvSpPr>
            <a:spLocks noGrp="1"/>
          </p:cNvSpPr>
          <p:nvPr>
            <p:ph type="ctrTitle"/>
          </p:nvPr>
        </p:nvSpPr>
        <p:spPr/>
        <p:txBody>
          <a:bodyPr>
            <a:normAutofit fontScale="90000"/>
          </a:bodyPr>
          <a:lstStyle/>
          <a:p>
            <a:r>
              <a:rPr lang="en-US" dirty="0" smtClean="0">
                <a:latin typeface="American Typewriter"/>
                <a:cs typeface="American Typewriter"/>
              </a:rPr>
              <a:t>How has the development of video game consoles affected the need for buying them amongst the youth?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Answer: It has become their priority, and had transformed their lives into laziness, and lack creativity. </a:t>
            </a:r>
            <a:endParaRPr lang="en-US" dirty="0"/>
          </a:p>
        </p:txBody>
      </p:sp>
      <p:sp>
        <p:nvSpPr>
          <p:cNvPr id="4" name="Title 3"/>
          <p:cNvSpPr>
            <a:spLocks noGrp="1"/>
          </p:cNvSpPr>
          <p:nvPr>
            <p:ph type="ctrTitle"/>
          </p:nvPr>
        </p:nvSpPr>
        <p:spPr/>
        <p:txBody>
          <a:bodyPr>
            <a:normAutofit fontScale="90000"/>
          </a:bodyPr>
          <a:lstStyle/>
          <a:p>
            <a:r>
              <a:rPr lang="en-US" dirty="0" smtClean="0">
                <a:latin typeface="American Typewriter"/>
                <a:cs typeface="American Typewriter"/>
              </a:rPr>
              <a:t>What has video games/consoles transformed game users lives to? </a:t>
            </a:r>
            <a:endParaRPr lang="en-US" dirty="0">
              <a:latin typeface="American Typewriter"/>
              <a:cs typeface="American Typewrite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100" dirty="0" smtClean="0">
                <a:latin typeface="American Typewriter"/>
                <a:cs typeface="American Typewriter"/>
              </a:rPr>
              <a:t>What is a video game console? </a:t>
            </a:r>
            <a:endParaRPr lang="en-US" sz="4100" dirty="0">
              <a:latin typeface="American Typewriter"/>
              <a:cs typeface="American Typewriter"/>
            </a:endParaRPr>
          </a:p>
        </p:txBody>
      </p:sp>
      <p:sp>
        <p:nvSpPr>
          <p:cNvPr id="4" name="Content Placeholder 3"/>
          <p:cNvSpPr>
            <a:spLocks noGrp="1"/>
          </p:cNvSpPr>
          <p:nvPr>
            <p:ph sz="quarter" idx="1"/>
          </p:nvPr>
        </p:nvSpPr>
        <p:spPr/>
        <p:txBody>
          <a:bodyPr/>
          <a:lstStyle/>
          <a:p>
            <a:r>
              <a:rPr lang="en-US" dirty="0" smtClean="0"/>
              <a:t>It is an “interactive entertainment computer” that produces a video display (television) which is used to display a video game.</a:t>
            </a:r>
            <a:r>
              <a:rPr lang="en-US" dirty="0" smtClean="0"/>
              <a:t> </a:t>
            </a:r>
          </a:p>
          <a:p>
            <a:pPr algn="r"/>
            <a:r>
              <a:rPr lang="en-US" dirty="0" smtClean="0"/>
              <a:t>(Encyclopedia) </a:t>
            </a:r>
            <a:endParaRPr lang="en-US" dirty="0"/>
          </a:p>
        </p:txBody>
      </p:sp>
      <p:pic>
        <p:nvPicPr>
          <p:cNvPr id="6" name="Content Placeholder 5" descr="video_game_kids_wideweb__470x293,0.jpg"/>
          <p:cNvPicPr>
            <a:picLocks noGrp="1" noChangeAspect="1"/>
          </p:cNvPicPr>
          <p:nvPr>
            <p:ph sz="quarter" idx="2"/>
          </p:nvPr>
        </p:nvPicPr>
        <p:blipFill>
          <a:blip r:embed="rId2"/>
          <a:srcRect t="-47794" b="-47794"/>
          <a:stretch>
            <a:fillRect/>
          </a:stretch>
        </p:blipFill>
        <p:spPr>
          <a:xfrm>
            <a:off x="4933950" y="-1"/>
            <a:ext cx="3749040" cy="7961631"/>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a:t>
            </a:r>
            <a:endParaRPr lang="en-US" dirty="0"/>
          </a:p>
        </p:txBody>
      </p:sp>
      <p:sp>
        <p:nvSpPr>
          <p:cNvPr id="3" name="Content Placeholder 2"/>
          <p:cNvSpPr>
            <a:spLocks noGrp="1"/>
          </p:cNvSpPr>
          <p:nvPr>
            <p:ph sz="quarter" idx="1"/>
          </p:nvPr>
        </p:nvSpPr>
        <p:spPr/>
        <p:txBody>
          <a:bodyPr>
            <a:normAutofit/>
          </a:bodyPr>
          <a:lstStyle/>
          <a:p>
            <a:r>
              <a:rPr lang="en-US" dirty="0" smtClean="0"/>
              <a:t>Primary: </a:t>
            </a:r>
          </a:p>
          <a:p>
            <a:pPr lvl="1"/>
            <a:r>
              <a:rPr lang="en-US" u="sng" dirty="0" smtClean="0">
                <a:hlinkClick r:id="rId2"/>
              </a:rPr>
              <a:t>http://www.time.com/time/interactive/0,31813,2029221,00.html</a:t>
            </a:r>
            <a:endParaRPr lang="en-US" dirty="0" smtClean="0"/>
          </a:p>
          <a:p>
            <a:pPr lvl="1"/>
            <a:r>
              <a:rPr lang="en-US" u="sng" dirty="0" smtClean="0">
                <a:hlinkClick r:id="rId3"/>
              </a:rPr>
              <a:t>http://library.cqpress.com/cqresearcher/document.php?id=cqresrre2006111000&amp;type=hitlist&amp;num=0</a:t>
            </a:r>
            <a:endParaRPr lang="en-US" u="sng" dirty="0" smtClean="0"/>
          </a:p>
          <a:p>
            <a:pPr lvl="2"/>
            <a:r>
              <a:rPr lang="en-US" dirty="0" smtClean="0"/>
              <a:t>These are my primary sources, and I used them to find my statistics, and also the causes and effects of video game consoles. These sources helped me because it really gave me an insight to the shift of community entertainment, and shifted to individualistic entertainment. They give you insight on experiments and research that professors have done, especially in the CQ researcher. </a:t>
            </a:r>
          </a:p>
          <a:p>
            <a:pPr>
              <a:buNone/>
            </a:pPr>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t>
            </a:r>
            <a:endParaRPr lang="en-US" dirty="0"/>
          </a:p>
        </p:txBody>
      </p:sp>
      <p:sp>
        <p:nvSpPr>
          <p:cNvPr id="3" name="Content Placeholder 2"/>
          <p:cNvSpPr>
            <a:spLocks noGrp="1"/>
          </p:cNvSpPr>
          <p:nvPr>
            <p:ph sz="quarter" idx="1"/>
          </p:nvPr>
        </p:nvSpPr>
        <p:spPr/>
        <p:txBody>
          <a:bodyPr>
            <a:normAutofit/>
          </a:bodyPr>
          <a:lstStyle/>
          <a:p>
            <a:r>
              <a:rPr lang="en-US" dirty="0" smtClean="0">
                <a:hlinkClick r:id="rId2"/>
              </a:rPr>
              <a:t>http://www.smh.com.au/news/national/move-baby-move/2006/04/14/1144521509530.html</a:t>
            </a:r>
            <a:endParaRPr lang="en-US" dirty="0" smtClean="0"/>
          </a:p>
          <a:p>
            <a:r>
              <a:rPr lang="en-US" u="sng" dirty="0" smtClean="0">
                <a:hlinkClick r:id="rId3"/>
              </a:rPr>
              <a:t>http://www.manufacturer.com/company/i5471790-pt.calculate.html</a:t>
            </a:r>
            <a:endParaRPr lang="en-US" u="sng" dirty="0" smtClean="0"/>
          </a:p>
          <a:p>
            <a:r>
              <a:rPr lang="en-US" u="sng" dirty="0" smtClean="0">
                <a:hlinkClick r:id="rId4"/>
              </a:rPr>
              <a:t>http://www.mitpressjournals.org/doi/pdf/10.1162/dmal.9780262693646.089</a:t>
            </a:r>
            <a:endParaRPr lang="en-US" dirty="0" smtClean="0"/>
          </a:p>
          <a:p>
            <a:r>
              <a:rPr lang="en-US" u="sng" dirty="0" smtClean="0">
                <a:hlinkClick r:id="rId5"/>
              </a:rPr>
              <a:t>http://www.helium.com/items/388566-the-impact-of-video-games-on-society</a:t>
            </a:r>
            <a:endParaRPr lang="en-US" dirty="0" smtClean="0"/>
          </a:p>
          <a:p>
            <a:r>
              <a:rPr lang="en-US" dirty="0" smtClean="0"/>
              <a:t>Wikipedia for all console pictures. </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800" dirty="0" smtClean="0">
                <a:latin typeface="American Typewriter"/>
                <a:cs typeface="American Typewriter"/>
              </a:rPr>
              <a:t>Timeline of video game consoles: </a:t>
            </a:r>
            <a:endParaRPr lang="en-US" sz="3800" dirty="0">
              <a:latin typeface="American Typewriter"/>
              <a:cs typeface="American Typewriter"/>
            </a:endParaRPr>
          </a:p>
        </p:txBody>
      </p:sp>
      <p:sp>
        <p:nvSpPr>
          <p:cNvPr id="4" name="Content Placeholder 3"/>
          <p:cNvSpPr>
            <a:spLocks noGrp="1"/>
          </p:cNvSpPr>
          <p:nvPr>
            <p:ph sz="quarter" idx="1"/>
          </p:nvPr>
        </p:nvSpPr>
        <p:spPr/>
        <p:txBody>
          <a:bodyPr>
            <a:normAutofit fontScale="92500" lnSpcReduction="10000"/>
          </a:bodyPr>
          <a:lstStyle/>
          <a:p>
            <a:r>
              <a:rPr lang="en-US" dirty="0" smtClean="0"/>
              <a:t>1967: </a:t>
            </a:r>
          </a:p>
          <a:p>
            <a:pPr lvl="1"/>
            <a:r>
              <a:rPr lang="en-US" dirty="0" smtClean="0"/>
              <a:t>1</a:t>
            </a:r>
            <a:r>
              <a:rPr lang="en-US" baseline="30000" dirty="0" smtClean="0"/>
              <a:t>st</a:t>
            </a:r>
            <a:r>
              <a:rPr lang="en-US" dirty="0" smtClean="0"/>
              <a:t> console, the Brown Box</a:t>
            </a:r>
          </a:p>
          <a:p>
            <a:pPr lvl="1"/>
            <a:r>
              <a:rPr lang="en-US" dirty="0" smtClean="0"/>
              <a:t>Ralph </a:t>
            </a:r>
            <a:r>
              <a:rPr lang="en-US" dirty="0" smtClean="0"/>
              <a:t>Baer, worked for Magnavox Company </a:t>
            </a:r>
          </a:p>
          <a:p>
            <a:pPr lvl="1">
              <a:buNone/>
            </a:pPr>
            <a:endParaRPr lang="en-US" dirty="0" smtClean="0"/>
          </a:p>
          <a:p>
            <a:pPr lvl="1">
              <a:buNone/>
            </a:pPr>
            <a:endParaRPr lang="en-US" dirty="0" smtClean="0"/>
          </a:p>
          <a:p>
            <a:pPr lvl="1">
              <a:buNone/>
            </a:pPr>
            <a:endParaRPr lang="en-US" dirty="0" smtClean="0"/>
          </a:p>
          <a:p>
            <a:pPr lvl="1" algn="r">
              <a:buNone/>
            </a:pPr>
            <a:endParaRPr lang="en-US" dirty="0" smtClean="0"/>
          </a:p>
          <a:p>
            <a:r>
              <a:rPr lang="en-US" dirty="0" smtClean="0"/>
              <a:t>1972:</a:t>
            </a:r>
          </a:p>
          <a:p>
            <a:pPr lvl="1"/>
            <a:r>
              <a:rPr lang="en-US" dirty="0" smtClean="0"/>
              <a:t>The Odyssey </a:t>
            </a:r>
          </a:p>
          <a:p>
            <a:pPr lvl="1"/>
            <a:r>
              <a:rPr lang="en-US" dirty="0" smtClean="0"/>
              <a:t>Ralph </a:t>
            </a:r>
            <a:r>
              <a:rPr lang="en-US" dirty="0" smtClean="0"/>
              <a:t>Baer, worked for Magnavox Company </a:t>
            </a:r>
          </a:p>
          <a:p>
            <a:pPr>
              <a:buNone/>
            </a:pPr>
            <a:endParaRPr lang="en-US" dirty="0" smtClean="0"/>
          </a:p>
          <a:p>
            <a:pPr lvl="1"/>
            <a:endParaRPr lang="en-US" dirty="0" smtClean="0"/>
          </a:p>
        </p:txBody>
      </p:sp>
      <p:pic>
        <p:nvPicPr>
          <p:cNvPr id="6" name="Content Placeholder 5" descr="brown_box.JPG"/>
          <p:cNvPicPr>
            <a:picLocks noGrp="1" noChangeAspect="1"/>
          </p:cNvPicPr>
          <p:nvPr>
            <p:ph sz="quarter" idx="2"/>
          </p:nvPr>
        </p:nvPicPr>
        <p:blipFill>
          <a:blip r:embed="rId2"/>
          <a:srcRect t="-31287" b="-31287"/>
          <a:stretch>
            <a:fillRect/>
          </a:stretch>
        </p:blipFill>
        <p:spPr>
          <a:xfrm>
            <a:off x="4937760" y="588604"/>
            <a:ext cx="3749040" cy="3980814"/>
          </a:xfrm>
        </p:spPr>
      </p:pic>
      <p:pic>
        <p:nvPicPr>
          <p:cNvPr id="7" name="Picture 6" descr="magnavox-odyssey-first-videogame-console.jpg"/>
          <p:cNvPicPr>
            <a:picLocks noChangeAspect="1"/>
          </p:cNvPicPr>
          <p:nvPr/>
        </p:nvPicPr>
        <p:blipFill>
          <a:blip r:embed="rId3"/>
          <a:stretch>
            <a:fillRect/>
          </a:stretch>
        </p:blipFill>
        <p:spPr>
          <a:xfrm>
            <a:off x="4937759" y="3810429"/>
            <a:ext cx="3749041" cy="275714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sz="quarter" idx="1"/>
          </p:nvPr>
        </p:nvSpPr>
        <p:spPr/>
        <p:txBody>
          <a:bodyPr/>
          <a:lstStyle/>
          <a:p>
            <a:r>
              <a:rPr lang="en-US" dirty="0" smtClean="0"/>
              <a:t>1975 </a:t>
            </a:r>
          </a:p>
          <a:p>
            <a:pPr lvl="1"/>
            <a:r>
              <a:rPr lang="en-US" dirty="0" smtClean="0"/>
              <a:t>Pong </a:t>
            </a:r>
          </a:p>
          <a:p>
            <a:pPr lvl="1"/>
            <a:r>
              <a:rPr lang="en-US" dirty="0" smtClean="0"/>
              <a:t>Magnavox Company  </a:t>
            </a:r>
          </a:p>
          <a:p>
            <a:pPr lvl="1"/>
            <a:endParaRPr lang="en-US" dirty="0" smtClean="0"/>
          </a:p>
          <a:p>
            <a:pPr lvl="1">
              <a:buNone/>
            </a:pPr>
            <a:endParaRPr lang="en-US" dirty="0" smtClean="0"/>
          </a:p>
          <a:p>
            <a:r>
              <a:rPr lang="en-US" dirty="0" smtClean="0"/>
              <a:t>1977 </a:t>
            </a:r>
          </a:p>
          <a:p>
            <a:pPr lvl="1"/>
            <a:r>
              <a:rPr lang="en-US" dirty="0" smtClean="0"/>
              <a:t>Atari 2600 VCS </a:t>
            </a:r>
          </a:p>
          <a:p>
            <a:pPr lvl="1"/>
            <a:r>
              <a:rPr lang="en-US" dirty="0" smtClean="0"/>
              <a:t>Magnavox Company </a:t>
            </a:r>
            <a:endParaRPr lang="en-US" dirty="0"/>
          </a:p>
        </p:txBody>
      </p:sp>
      <p:pic>
        <p:nvPicPr>
          <p:cNvPr id="8" name="Content Placeholder 7" descr="Atari-2600-Wood-4Sw-Set.jpeg"/>
          <p:cNvPicPr>
            <a:picLocks noGrp="1" noChangeAspect="1"/>
          </p:cNvPicPr>
          <p:nvPr>
            <p:ph sz="quarter" idx="2"/>
          </p:nvPr>
        </p:nvPicPr>
        <p:blipFill>
          <a:blip r:embed="rId2"/>
          <a:srcRect t="-55720" b="-55720"/>
          <a:stretch>
            <a:fillRect/>
          </a:stretch>
        </p:blipFill>
        <p:spPr>
          <a:xfrm>
            <a:off x="4663440" y="1806134"/>
            <a:ext cx="3749040" cy="6494910"/>
          </a:xfrm>
        </p:spPr>
      </p:pic>
      <p:pic>
        <p:nvPicPr>
          <p:cNvPr id="9" name="Picture 8" descr="A vertical rectangular wooden structure with a visual display unit embedded in the front side.jpeg"/>
          <p:cNvPicPr>
            <a:picLocks noChangeAspect="1"/>
          </p:cNvPicPr>
          <p:nvPr/>
        </p:nvPicPr>
        <p:blipFill>
          <a:blip r:embed="rId3"/>
          <a:stretch>
            <a:fillRect/>
          </a:stretch>
        </p:blipFill>
        <p:spPr>
          <a:xfrm>
            <a:off x="4663440" y="612373"/>
            <a:ext cx="3749040" cy="281662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1980 </a:t>
            </a:r>
          </a:p>
          <a:p>
            <a:pPr lvl="1"/>
            <a:r>
              <a:rPr lang="en-US" dirty="0" err="1" smtClean="0"/>
              <a:t>Intellivision</a:t>
            </a:r>
            <a:r>
              <a:rPr lang="en-US" dirty="0" smtClean="0"/>
              <a:t> </a:t>
            </a:r>
          </a:p>
          <a:p>
            <a:pPr lvl="1"/>
            <a:r>
              <a:rPr lang="en-US" dirty="0" smtClean="0"/>
              <a:t>Mattel Electronics </a:t>
            </a:r>
          </a:p>
          <a:p>
            <a:pPr lvl="1"/>
            <a:endParaRPr lang="en-US" dirty="0" smtClean="0"/>
          </a:p>
          <a:p>
            <a:pPr lvl="1"/>
            <a:endParaRPr lang="en-US" dirty="0" smtClean="0"/>
          </a:p>
          <a:p>
            <a:r>
              <a:rPr lang="en-US" dirty="0" smtClean="0"/>
              <a:t>1985 </a:t>
            </a:r>
          </a:p>
          <a:p>
            <a:pPr lvl="1"/>
            <a:r>
              <a:rPr lang="en-US" dirty="0" smtClean="0"/>
              <a:t>Nintendo Entertainment System </a:t>
            </a:r>
          </a:p>
          <a:p>
            <a:pPr lvl="1"/>
            <a:r>
              <a:rPr lang="en-US" dirty="0" smtClean="0"/>
              <a:t>Masayuki </a:t>
            </a:r>
            <a:r>
              <a:rPr lang="en-US" dirty="0" err="1" smtClean="0"/>
              <a:t>Uemura</a:t>
            </a:r>
            <a:r>
              <a:rPr lang="en-US" dirty="0" smtClean="0"/>
              <a:t>, worked for Nintendo Company </a:t>
            </a:r>
            <a:endParaRPr lang="en-US" dirty="0" smtClean="0"/>
          </a:p>
        </p:txBody>
      </p:sp>
      <p:pic>
        <p:nvPicPr>
          <p:cNvPr id="5" name="Content Placeholder 4" descr="Intellivision - gi 1326971.jpeg"/>
          <p:cNvPicPr>
            <a:picLocks noGrp="1" noChangeAspect="1"/>
          </p:cNvPicPr>
          <p:nvPr>
            <p:ph sz="quarter" idx="2"/>
          </p:nvPr>
        </p:nvPicPr>
        <p:blipFill>
          <a:blip r:embed="rId2"/>
          <a:srcRect t="-49447" b="-49447"/>
          <a:stretch>
            <a:fillRect/>
          </a:stretch>
        </p:blipFill>
        <p:spPr>
          <a:xfrm>
            <a:off x="4937760" y="-975259"/>
            <a:ext cx="3749040" cy="5534029"/>
          </a:xfrm>
        </p:spPr>
      </p:pic>
      <p:pic>
        <p:nvPicPr>
          <p:cNvPr id="6" name="Picture 5" descr="nes-console.jpeg"/>
          <p:cNvPicPr>
            <a:picLocks noChangeAspect="1"/>
          </p:cNvPicPr>
          <p:nvPr/>
        </p:nvPicPr>
        <p:blipFill>
          <a:blip r:embed="rId3"/>
          <a:stretch>
            <a:fillRect/>
          </a:stretch>
        </p:blipFill>
        <p:spPr>
          <a:xfrm>
            <a:off x="4937760" y="3429000"/>
            <a:ext cx="3749040" cy="314832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1989 </a:t>
            </a:r>
          </a:p>
          <a:p>
            <a:pPr lvl="1"/>
            <a:r>
              <a:rPr lang="en-US" dirty="0" smtClean="0"/>
              <a:t>Game boy </a:t>
            </a:r>
            <a:endParaRPr lang="en-US" dirty="0" smtClean="0"/>
          </a:p>
          <a:p>
            <a:pPr lvl="1"/>
            <a:r>
              <a:rPr lang="en-US" dirty="0" smtClean="0"/>
              <a:t>Nintendo Company </a:t>
            </a:r>
          </a:p>
          <a:p>
            <a:pPr lvl="1"/>
            <a:endParaRPr lang="en-US" dirty="0" smtClean="0"/>
          </a:p>
          <a:p>
            <a:pPr lvl="1"/>
            <a:endParaRPr lang="en-US" dirty="0" smtClean="0"/>
          </a:p>
          <a:p>
            <a:r>
              <a:rPr lang="en-US" dirty="0" smtClean="0"/>
              <a:t>1990 </a:t>
            </a:r>
          </a:p>
          <a:p>
            <a:pPr lvl="1"/>
            <a:r>
              <a:rPr lang="en-US" dirty="0" smtClean="0"/>
              <a:t>Neo-Geo </a:t>
            </a:r>
          </a:p>
          <a:p>
            <a:pPr lvl="1"/>
            <a:r>
              <a:rPr lang="en-US" dirty="0" smtClean="0"/>
              <a:t>SNK</a:t>
            </a:r>
            <a:r>
              <a:rPr lang="en-US" dirty="0" smtClean="0"/>
              <a:t> Manufacturers </a:t>
            </a:r>
            <a:endParaRPr lang="en-US" dirty="0" smtClean="0"/>
          </a:p>
          <a:p>
            <a:pPr lvl="1"/>
            <a:endParaRPr lang="en-US" dirty="0" smtClean="0"/>
          </a:p>
          <a:p>
            <a:pPr lvl="1"/>
            <a:endParaRPr lang="en-US" dirty="0"/>
          </a:p>
        </p:txBody>
      </p:sp>
      <p:pic>
        <p:nvPicPr>
          <p:cNvPr id="5" name="Content Placeholder 4" descr="NEOGEO-751347.gif"/>
          <p:cNvPicPr>
            <a:picLocks noGrp="1" noChangeAspect="1"/>
          </p:cNvPicPr>
          <p:nvPr>
            <p:ph sz="quarter" idx="2"/>
          </p:nvPr>
        </p:nvPicPr>
        <p:blipFill>
          <a:blip r:embed="rId2"/>
          <a:srcRect t="-15481" b="-15481"/>
          <a:stretch>
            <a:fillRect/>
          </a:stretch>
        </p:blipFill>
        <p:spPr>
          <a:xfrm>
            <a:off x="4933950" y="3429000"/>
            <a:ext cx="3749040" cy="3429000"/>
          </a:xfrm>
        </p:spPr>
      </p:pic>
      <p:pic>
        <p:nvPicPr>
          <p:cNvPr id="6" name="Picture 5" descr="Gameboy.jpeg"/>
          <p:cNvPicPr>
            <a:picLocks noChangeAspect="1"/>
          </p:cNvPicPr>
          <p:nvPr/>
        </p:nvPicPr>
        <p:blipFill>
          <a:blip r:embed="rId3"/>
          <a:stretch>
            <a:fillRect/>
          </a:stretch>
        </p:blipFill>
        <p:spPr>
          <a:xfrm>
            <a:off x="4933950" y="274638"/>
            <a:ext cx="3749040" cy="315436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1991 </a:t>
            </a:r>
          </a:p>
          <a:p>
            <a:pPr lvl="1"/>
            <a:r>
              <a:rPr lang="en-US" dirty="0" smtClean="0"/>
              <a:t>Super NES </a:t>
            </a:r>
            <a:endParaRPr lang="en-US" dirty="0" smtClean="0"/>
          </a:p>
          <a:p>
            <a:pPr lvl="1"/>
            <a:r>
              <a:rPr lang="en-US" dirty="0" smtClean="0"/>
              <a:t>Nintendo Company </a:t>
            </a:r>
            <a:endParaRPr lang="en-US" dirty="0" smtClean="0"/>
          </a:p>
          <a:p>
            <a:pPr lvl="1"/>
            <a:endParaRPr lang="en-US" dirty="0" smtClean="0"/>
          </a:p>
          <a:p>
            <a:pPr lvl="1"/>
            <a:endParaRPr lang="en-US" dirty="0" smtClean="0"/>
          </a:p>
          <a:p>
            <a:r>
              <a:rPr lang="en-US" dirty="0" smtClean="0"/>
              <a:t>1995 </a:t>
            </a:r>
          </a:p>
          <a:p>
            <a:pPr lvl="1"/>
            <a:r>
              <a:rPr lang="en-US" dirty="0" err="1" smtClean="0"/>
              <a:t>Playstation</a:t>
            </a:r>
            <a:r>
              <a:rPr lang="en-US" dirty="0" smtClean="0"/>
              <a:t> </a:t>
            </a:r>
          </a:p>
          <a:p>
            <a:pPr lvl="1"/>
            <a:r>
              <a:rPr lang="en-US" dirty="0" smtClean="0"/>
              <a:t>Sony Computer Entertainment </a:t>
            </a:r>
          </a:p>
          <a:p>
            <a:pPr lvl="1"/>
            <a:endParaRPr lang="en-US" dirty="0" smtClean="0"/>
          </a:p>
          <a:p>
            <a:pPr lvl="1"/>
            <a:endParaRPr lang="en-US" dirty="0"/>
          </a:p>
        </p:txBody>
      </p:sp>
      <p:pic>
        <p:nvPicPr>
          <p:cNvPr id="5" name="Content Placeholder 4" descr="SuperNintendo.jpeg"/>
          <p:cNvPicPr>
            <a:picLocks noGrp="1" noChangeAspect="1"/>
          </p:cNvPicPr>
          <p:nvPr>
            <p:ph sz="quarter" idx="2"/>
          </p:nvPr>
        </p:nvPicPr>
        <p:blipFill>
          <a:blip r:embed="rId2"/>
          <a:srcRect t="-26207" b="-26207"/>
          <a:stretch>
            <a:fillRect/>
          </a:stretch>
        </p:blipFill>
        <p:spPr>
          <a:xfrm>
            <a:off x="4933950" y="-317526"/>
            <a:ext cx="3749040" cy="4105161"/>
          </a:xfrm>
        </p:spPr>
      </p:pic>
      <p:pic>
        <p:nvPicPr>
          <p:cNvPr id="6" name="Picture 5" descr="playstation.jpeg"/>
          <p:cNvPicPr>
            <a:picLocks noChangeAspect="1"/>
          </p:cNvPicPr>
          <p:nvPr/>
        </p:nvPicPr>
        <p:blipFill>
          <a:blip r:embed="rId3"/>
          <a:stretch>
            <a:fillRect/>
          </a:stretch>
        </p:blipFill>
        <p:spPr>
          <a:xfrm>
            <a:off x="4872990" y="3429000"/>
            <a:ext cx="3810000" cy="306228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1996 </a:t>
            </a:r>
          </a:p>
          <a:p>
            <a:pPr lvl="1"/>
            <a:r>
              <a:rPr lang="en-US" dirty="0" smtClean="0"/>
              <a:t>Nintendo 64 </a:t>
            </a:r>
          </a:p>
          <a:p>
            <a:pPr lvl="1"/>
            <a:r>
              <a:rPr lang="en-US" dirty="0" smtClean="0"/>
              <a:t>Nintendo</a:t>
            </a:r>
            <a:r>
              <a:rPr lang="en-US" dirty="0" smtClean="0"/>
              <a:t> Company</a:t>
            </a:r>
          </a:p>
          <a:p>
            <a:pPr lvl="1"/>
            <a:endParaRPr lang="en-US" dirty="0" smtClean="0"/>
          </a:p>
          <a:p>
            <a:pPr lvl="1"/>
            <a:endParaRPr lang="en-US" dirty="0" smtClean="0"/>
          </a:p>
          <a:p>
            <a:pPr lvl="1"/>
            <a:endParaRPr lang="en-US" dirty="0" smtClean="0"/>
          </a:p>
          <a:p>
            <a:r>
              <a:rPr lang="en-US" dirty="0" smtClean="0"/>
              <a:t>2000 </a:t>
            </a:r>
          </a:p>
          <a:p>
            <a:pPr lvl="1"/>
            <a:r>
              <a:rPr lang="en-US" dirty="0" err="1" smtClean="0"/>
              <a:t>Playstation</a:t>
            </a:r>
            <a:r>
              <a:rPr lang="en-US" dirty="0" smtClean="0"/>
              <a:t> 2 </a:t>
            </a:r>
          </a:p>
          <a:p>
            <a:pPr lvl="1"/>
            <a:r>
              <a:rPr lang="en-US" dirty="0" smtClean="0"/>
              <a:t>Sony Computer Entertainment </a:t>
            </a:r>
            <a:endParaRPr lang="en-US" dirty="0"/>
          </a:p>
        </p:txBody>
      </p:sp>
      <p:pic>
        <p:nvPicPr>
          <p:cNvPr id="5" name="Content Placeholder 4" descr="Nintendo64.jpeg"/>
          <p:cNvPicPr>
            <a:picLocks noGrp="1" noChangeAspect="1"/>
          </p:cNvPicPr>
          <p:nvPr>
            <p:ph sz="quarter" idx="2"/>
          </p:nvPr>
        </p:nvPicPr>
        <p:blipFill>
          <a:blip r:embed="rId2"/>
          <a:srcRect t="-40220" b="-40220"/>
          <a:stretch>
            <a:fillRect/>
          </a:stretch>
        </p:blipFill>
        <p:spPr>
          <a:xfrm>
            <a:off x="4937760" y="0"/>
            <a:ext cx="3749040" cy="4572000"/>
          </a:xfrm>
        </p:spPr>
      </p:pic>
      <p:pic>
        <p:nvPicPr>
          <p:cNvPr id="6" name="Picture 5" descr="Left:Slimline PlayStation 2 Right: Original design with 8MB mem card and DualShock2.png"/>
          <p:cNvPicPr>
            <a:picLocks noChangeAspect="1"/>
          </p:cNvPicPr>
          <p:nvPr/>
        </p:nvPicPr>
        <p:blipFill>
          <a:blip r:embed="rId3"/>
          <a:stretch>
            <a:fillRect/>
          </a:stretch>
        </p:blipFill>
        <p:spPr>
          <a:xfrm>
            <a:off x="4937760" y="3719592"/>
            <a:ext cx="3749040" cy="270660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2001</a:t>
            </a:r>
          </a:p>
          <a:p>
            <a:pPr lvl="1"/>
            <a:r>
              <a:rPr lang="en-US" dirty="0" smtClean="0"/>
              <a:t>Xbox </a:t>
            </a:r>
          </a:p>
          <a:p>
            <a:pPr lvl="1"/>
            <a:r>
              <a:rPr lang="en-US" dirty="0" smtClean="0"/>
              <a:t>Microsoft Entertainment </a:t>
            </a:r>
          </a:p>
          <a:p>
            <a:pPr lvl="1"/>
            <a:endParaRPr lang="en-US" dirty="0" smtClean="0"/>
          </a:p>
          <a:p>
            <a:pPr lvl="1"/>
            <a:endParaRPr lang="en-US" dirty="0" smtClean="0"/>
          </a:p>
          <a:p>
            <a:pPr lvl="1"/>
            <a:endParaRPr lang="en-US" dirty="0" smtClean="0"/>
          </a:p>
          <a:p>
            <a:r>
              <a:rPr lang="en-US" dirty="0" smtClean="0"/>
              <a:t>2002</a:t>
            </a:r>
          </a:p>
          <a:p>
            <a:pPr lvl="1"/>
            <a:r>
              <a:rPr lang="en-US" dirty="0" smtClean="0"/>
              <a:t>Game Boy Advance </a:t>
            </a:r>
          </a:p>
          <a:p>
            <a:pPr lvl="1"/>
            <a:r>
              <a:rPr lang="en-US" dirty="0" smtClean="0"/>
              <a:t>Nintendo</a:t>
            </a:r>
            <a:r>
              <a:rPr lang="en-US" dirty="0" smtClean="0"/>
              <a:t> Company </a:t>
            </a:r>
            <a:endParaRPr lang="en-US" dirty="0"/>
          </a:p>
        </p:txBody>
      </p:sp>
      <p:pic>
        <p:nvPicPr>
          <p:cNvPr id="5" name="Content Placeholder 4" descr="Xbox console with &quot;Controller S&quot;.png"/>
          <p:cNvPicPr>
            <a:picLocks noGrp="1" noChangeAspect="1"/>
          </p:cNvPicPr>
          <p:nvPr>
            <p:ph sz="quarter" idx="2"/>
          </p:nvPr>
        </p:nvPicPr>
        <p:blipFill>
          <a:blip r:embed="rId2"/>
          <a:srcRect t="-12981" b="-12981"/>
          <a:stretch>
            <a:fillRect/>
          </a:stretch>
        </p:blipFill>
        <p:spPr>
          <a:xfrm>
            <a:off x="4663440" y="657731"/>
            <a:ext cx="3749040" cy="3207425"/>
          </a:xfrm>
        </p:spPr>
      </p:pic>
      <p:pic>
        <p:nvPicPr>
          <p:cNvPr id="6" name="Picture 5" descr="Game-Boy-Advance-1stGen.png"/>
          <p:cNvPicPr>
            <a:picLocks noChangeAspect="1"/>
          </p:cNvPicPr>
          <p:nvPr/>
        </p:nvPicPr>
        <p:blipFill>
          <a:blip r:embed="rId3"/>
          <a:stretch>
            <a:fillRect/>
          </a:stretch>
        </p:blipFill>
        <p:spPr>
          <a:xfrm>
            <a:off x="4943475" y="3865156"/>
            <a:ext cx="3175000" cy="215464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926</TotalTime>
  <Words>719</Words>
  <Application>Microsoft Macintosh PowerPoint</Application>
  <PresentationFormat>On-screen Show (4:3)</PresentationFormat>
  <Paragraphs>141</Paragraphs>
  <Slides>21</Slides>
  <Notes>1</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Equity</vt:lpstr>
      <vt:lpstr>Video Game Consoles </vt:lpstr>
      <vt:lpstr>What is a video game console? </vt:lpstr>
      <vt:lpstr>Timeline of video game consoles: </vt:lpstr>
      <vt:lpstr>Slide 4</vt:lpstr>
      <vt:lpstr>Slide 5</vt:lpstr>
      <vt:lpstr>Slide 6</vt:lpstr>
      <vt:lpstr>Slide 7</vt:lpstr>
      <vt:lpstr>Slide 8</vt:lpstr>
      <vt:lpstr>Slide 9</vt:lpstr>
      <vt:lpstr>Slide 10</vt:lpstr>
      <vt:lpstr>Slide 11</vt:lpstr>
      <vt:lpstr>Causes: </vt:lpstr>
      <vt:lpstr>Impacts on the U.S: </vt:lpstr>
      <vt:lpstr>Relation to pre-21st century America: </vt:lpstr>
      <vt:lpstr>4 developed questions: </vt:lpstr>
      <vt:lpstr>What are the top three companies that create video game consoles? </vt:lpstr>
      <vt:lpstr>Who is the “Father of Video Games”?</vt:lpstr>
      <vt:lpstr>How has the development of video game consoles affected the need for buying them amongst the youth? </vt:lpstr>
      <vt:lpstr>What has video games/consoles transformed game users lives to? </vt:lpstr>
      <vt:lpstr>Citations: </vt:lpstr>
      <vt:lpstr>More…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Games </dc:title>
  <dc:creator>Melissa Palanca</dc:creator>
  <cp:lastModifiedBy>Melissa Palanca</cp:lastModifiedBy>
  <cp:revision>123</cp:revision>
  <dcterms:created xsi:type="dcterms:W3CDTF">2011-05-18T00:57:59Z</dcterms:created>
  <dcterms:modified xsi:type="dcterms:W3CDTF">2011-05-18T01:26:10Z</dcterms:modified>
</cp:coreProperties>
</file>